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62"/>
  </p:notesMasterIdLst>
  <p:sldIdLst>
    <p:sldId id="554" r:id="rId3"/>
    <p:sldId id="776" r:id="rId4"/>
    <p:sldId id="777" r:id="rId5"/>
    <p:sldId id="781" r:id="rId6"/>
    <p:sldId id="775" r:id="rId7"/>
    <p:sldId id="259" r:id="rId8"/>
    <p:sldId id="272" r:id="rId9"/>
    <p:sldId id="768" r:id="rId10"/>
    <p:sldId id="769" r:id="rId11"/>
    <p:sldId id="478" r:id="rId12"/>
    <p:sldId id="477" r:id="rId13"/>
    <p:sldId id="271" r:id="rId14"/>
    <p:sldId id="479" r:id="rId15"/>
    <p:sldId id="480" r:id="rId16"/>
    <p:sldId id="333" r:id="rId17"/>
    <p:sldId id="481" r:id="rId18"/>
    <p:sldId id="334" r:id="rId19"/>
    <p:sldId id="482" r:id="rId20"/>
    <p:sldId id="483" r:id="rId21"/>
    <p:sldId id="553" r:id="rId22"/>
    <p:sldId id="260" r:id="rId23"/>
    <p:sldId id="261" r:id="rId24"/>
    <p:sldId id="555" r:id="rId25"/>
    <p:sldId id="557" r:id="rId26"/>
    <p:sldId id="558" r:id="rId27"/>
    <p:sldId id="263" r:id="rId28"/>
    <p:sldId id="264" r:id="rId29"/>
    <p:sldId id="265" r:id="rId30"/>
    <p:sldId id="778" r:id="rId31"/>
    <p:sldId id="267" r:id="rId32"/>
    <p:sldId id="268" r:id="rId33"/>
    <p:sldId id="269" r:id="rId34"/>
    <p:sldId id="720" r:id="rId35"/>
    <p:sldId id="274" r:id="rId36"/>
    <p:sldId id="508" r:id="rId37"/>
    <p:sldId id="275" r:id="rId38"/>
    <p:sldId id="277" r:id="rId39"/>
    <p:sldId id="278" r:id="rId40"/>
    <p:sldId id="468" r:id="rId41"/>
    <p:sldId id="279" r:id="rId42"/>
    <p:sldId id="559" r:id="rId43"/>
    <p:sldId id="833" r:id="rId44"/>
    <p:sldId id="853" r:id="rId45"/>
    <p:sldId id="854" r:id="rId46"/>
    <p:sldId id="270" r:id="rId47"/>
    <p:sldId id="783" r:id="rId48"/>
    <p:sldId id="784" r:id="rId49"/>
    <p:sldId id="284" r:id="rId50"/>
    <p:sldId id="285" r:id="rId51"/>
    <p:sldId id="855" r:id="rId52"/>
    <p:sldId id="286" r:id="rId53"/>
    <p:sldId id="287" r:id="rId54"/>
    <p:sldId id="288" r:id="rId55"/>
    <p:sldId id="281" r:id="rId56"/>
    <p:sldId id="289" r:id="rId57"/>
    <p:sldId id="290" r:id="rId58"/>
    <p:sldId id="291" r:id="rId59"/>
    <p:sldId id="283" r:id="rId60"/>
    <p:sldId id="541" r:id="rId61"/>
    <p:sldId id="542" r:id="rId62"/>
    <p:sldId id="292" r:id="rId63"/>
    <p:sldId id="293" r:id="rId64"/>
    <p:sldId id="294" r:id="rId65"/>
    <p:sldId id="503" r:id="rId66"/>
    <p:sldId id="295" r:id="rId67"/>
    <p:sldId id="543" r:id="rId68"/>
    <p:sldId id="296" r:id="rId69"/>
    <p:sldId id="561" r:id="rId70"/>
    <p:sldId id="560" r:id="rId71"/>
    <p:sldId id="300" r:id="rId72"/>
    <p:sldId id="785" r:id="rId73"/>
    <p:sldId id="301" r:id="rId74"/>
    <p:sldId id="302" r:id="rId75"/>
    <p:sldId id="303" r:id="rId76"/>
    <p:sldId id="562" r:id="rId77"/>
    <p:sldId id="563" r:id="rId78"/>
    <p:sldId id="566" r:id="rId79"/>
    <p:sldId id="780" r:id="rId80"/>
    <p:sldId id="770" r:id="rId81"/>
    <p:sldId id="771" r:id="rId82"/>
    <p:sldId id="772" r:id="rId83"/>
    <p:sldId id="567" r:id="rId84"/>
    <p:sldId id="569" r:id="rId85"/>
    <p:sldId id="573" r:id="rId86"/>
    <p:sldId id="571" r:id="rId87"/>
    <p:sldId id="546" r:id="rId88"/>
    <p:sldId id="572" r:id="rId89"/>
    <p:sldId id="304" r:id="rId90"/>
    <p:sldId id="305" r:id="rId91"/>
    <p:sldId id="488" r:id="rId92"/>
    <p:sldId id="474" r:id="rId93"/>
    <p:sldId id="308" r:id="rId94"/>
    <p:sldId id="489" r:id="rId95"/>
    <p:sldId id="490" r:id="rId96"/>
    <p:sldId id="315" r:id="rId97"/>
    <p:sldId id="307" r:id="rId98"/>
    <p:sldId id="316" r:id="rId99"/>
    <p:sldId id="317" r:id="rId100"/>
    <p:sldId id="547" r:id="rId101"/>
    <p:sldId id="318" r:id="rId102"/>
    <p:sldId id="319" r:id="rId103"/>
    <p:sldId id="320" r:id="rId104"/>
    <p:sldId id="321" r:id="rId105"/>
    <p:sldId id="322" r:id="rId106"/>
    <p:sldId id="323" r:id="rId107"/>
    <p:sldId id="735" r:id="rId108"/>
    <p:sldId id="326" r:id="rId109"/>
    <p:sldId id="327" r:id="rId110"/>
    <p:sldId id="328" r:id="rId111"/>
    <p:sldId id="511" r:id="rId112"/>
    <p:sldId id="330" r:id="rId113"/>
    <p:sldId id="331" r:id="rId114"/>
    <p:sldId id="332" r:id="rId115"/>
    <p:sldId id="335" r:id="rId116"/>
    <p:sldId id="505" r:id="rId117"/>
    <p:sldId id="506" r:id="rId118"/>
    <p:sldId id="338" r:id="rId119"/>
    <p:sldId id="339" r:id="rId120"/>
    <p:sldId id="340" r:id="rId121"/>
    <p:sldId id="486" r:id="rId122"/>
    <p:sldId id="782" r:id="rId123"/>
    <p:sldId id="342" r:id="rId124"/>
    <p:sldId id="779" r:id="rId125"/>
    <p:sldId id="343" r:id="rId126"/>
    <p:sldId id="344" r:id="rId127"/>
    <p:sldId id="345" r:id="rId128"/>
    <p:sldId id="346" r:id="rId129"/>
    <p:sldId id="347" r:id="rId130"/>
    <p:sldId id="348" r:id="rId131"/>
    <p:sldId id="349" r:id="rId132"/>
    <p:sldId id="350" r:id="rId133"/>
    <p:sldId id="351" r:id="rId134"/>
    <p:sldId id="533" r:id="rId135"/>
    <p:sldId id="352" r:id="rId136"/>
    <p:sldId id="353" r:id="rId137"/>
    <p:sldId id="512" r:id="rId138"/>
    <p:sldId id="355" r:id="rId139"/>
    <p:sldId id="534" r:id="rId140"/>
    <p:sldId id="356" r:id="rId141"/>
    <p:sldId id="706" r:id="rId142"/>
    <p:sldId id="707" r:id="rId143"/>
    <p:sldId id="708" r:id="rId144"/>
    <p:sldId id="719" r:id="rId145"/>
    <p:sldId id="710" r:id="rId146"/>
    <p:sldId id="713" r:id="rId147"/>
    <p:sldId id="773" r:id="rId148"/>
    <p:sldId id="715" r:id="rId149"/>
    <p:sldId id="774" r:id="rId150"/>
    <p:sldId id="717" r:id="rId151"/>
    <p:sldId id="786" r:id="rId152"/>
    <p:sldId id="718" r:id="rId153"/>
    <p:sldId id="712" r:id="rId154"/>
    <p:sldId id="359" r:id="rId155"/>
    <p:sldId id="507" r:id="rId156"/>
    <p:sldId id="363" r:id="rId157"/>
    <p:sldId id="364" r:id="rId158"/>
    <p:sldId id="365" r:id="rId159"/>
    <p:sldId id="366" r:id="rId160"/>
    <p:sldId id="367" r:id="rId1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81"/>
            <p14:sldId id="775"/>
            <p14:sldId id="259"/>
          </p14:sldIdLst>
        </p14:section>
        <p14:section name="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OpenCL Overview" id="{DC146A4F-B8D4-47DF-915E-241A3B6BC927}">
          <p14:sldIdLst>
            <p14:sldId id="260"/>
            <p14:sldId id="261"/>
            <p14:sldId id="555"/>
            <p14:sldId id="557"/>
            <p14:sldId id="558"/>
            <p14:sldId id="263"/>
            <p14:sldId id="264"/>
            <p14:sldId id="265"/>
            <p14:sldId id="778"/>
            <p14:sldId id="267"/>
            <p14:sldId id="268"/>
            <p14:sldId id="269"/>
            <p14:sldId id="720"/>
          </p14:sldIdLst>
        </p14:section>
        <p14:section name="OpenCL Concepts" id="{A8630EAE-D807-45E2-AA82-3A971A0FD73F}">
          <p14:sldIdLst>
            <p14:sldId id="274"/>
            <p14:sldId id="508"/>
            <p14:sldId id="275"/>
            <p14:sldId id="277"/>
            <p14:sldId id="278"/>
            <p14:sldId id="468"/>
            <p14:sldId id="279"/>
            <p14:sldId id="559"/>
            <p14:sldId id="833"/>
            <p14:sldId id="853"/>
            <p14:sldId id="854"/>
            <p14:sldId id="270"/>
            <p14:sldId id="783"/>
            <p14:sldId id="784"/>
          </p14:sldIdLst>
        </p14:section>
        <p14:section name="Walking through an OpenCL program" id="{28A3E9DE-FBCA-2346-8569-C1063EB8807E}">
          <p14:sldIdLst>
            <p14:sldId id="284"/>
            <p14:sldId id="285"/>
            <p14:sldId id="855"/>
            <p14:sldId id="286"/>
            <p14:sldId id="287"/>
            <p14:sldId id="288"/>
            <p14:sldId id="281"/>
            <p14:sldId id="289"/>
            <p14:sldId id="290"/>
            <p14:sldId id="291"/>
            <p14:sldId id="283"/>
            <p14:sldId id="541"/>
            <p14:sldId id="542"/>
            <p14:sldId id="292"/>
            <p14:sldId id="293"/>
            <p14:sldId id="294"/>
            <p14:sldId id="503"/>
            <p14:sldId id="295"/>
            <p14:sldId id="543"/>
            <p14:sldId id="296"/>
            <p14:sldId id="561"/>
            <p14:sldId id="560"/>
            <p14:sldId id="300"/>
            <p14:sldId id="785"/>
          </p14:sldIdLst>
        </p14:section>
        <p14:section name="OpenCL APIs" id="{F5742A68-DEA9-49EF-B1BC-402301531D11}">
          <p14:sldIdLst>
            <p14:sldId id="301"/>
            <p14:sldId id="302"/>
            <p14:sldId id="303"/>
            <p14:sldId id="562"/>
            <p14:sldId id="563"/>
            <p14:sldId id="566"/>
            <p14:sldId id="780"/>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Memory Hierarchy" id="{B02D8148-2E7A-467C-B92C-7DCF86615645}">
          <p14:sldIdLst>
            <p14:sldId id="332"/>
            <p14:sldId id="335"/>
            <p14:sldId id="505"/>
            <p14:sldId id="506"/>
            <p14:sldId id="338"/>
            <p14:sldId id="339"/>
            <p14:sldId id="340"/>
            <p14:sldId id="486"/>
            <p14:sldId id="782"/>
            <p14:sldId id="342"/>
            <p14:sldId id="779"/>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86"/>
            <p14:sldId id="718"/>
            <p14:sldId id="712"/>
          </p14:sldIdLst>
        </p14:section>
        <p14:section name="Synchronization" id="{D274A64D-BFEA-4FF1-87CF-80E968EDCFFE}">
          <p14:sldIdLst>
            <p14:sldId id="359"/>
            <p14:sldId id="507"/>
            <p14:sldId id="363"/>
            <p14:sldId id="364"/>
            <p14:sldId id="365"/>
            <p14:sldId id="366"/>
            <p14:sldId id="3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13" autoAdjust="0"/>
    <p:restoredTop sz="89347" autoAdjust="0"/>
  </p:normalViewPr>
  <p:slideViewPr>
    <p:cSldViewPr>
      <p:cViewPr varScale="1">
        <p:scale>
          <a:sx n="98" d="100"/>
          <a:sy n="98" d="100"/>
        </p:scale>
        <p:origin x="1640" y="200"/>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varScale="1">
      <p:scale>
        <a:sx n="100" d="100"/>
        <a:sy n="100" d="100"/>
      </p:scale>
      <p:origin x="0" y="21680"/>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commentAuthors" Target="commentAuthor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27/11/2018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137859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"Blocking" is from the point of view</a:t>
            </a:r>
            <a:r>
              <a:rPr lang="en-GB" baseline="0" dirty="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64</a:t>
            </a:fld>
            <a:endParaRPr lang="en-GB"/>
          </a:p>
        </p:txBody>
      </p:sp>
    </p:spTree>
    <p:extLst>
      <p:ext uri="{BB962C8B-B14F-4D97-AF65-F5344CB8AC3E}">
        <p14:creationId xmlns:p14="http://schemas.microsoft.com/office/powerpoint/2010/main" val="3390101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Might not need the writes if when you created the buffers you already initialised them by copying host memory, i.e. with a flag like CL_MEM_USE_HOST_PTR. More on all this later</a:t>
            </a:r>
            <a:r>
              <a:rPr lang="en-GB" baseline="0" dirty="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66</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different ways to deal with kernels</a:t>
            </a:r>
            <a:r>
              <a:rPr lang="en-GB" baseline="0" dirty="0"/>
              <a:t> – either define a kernel </a:t>
            </a:r>
            <a:r>
              <a:rPr lang="en-GB" baseline="0" dirty="0" err="1"/>
              <a:t>functor</a:t>
            </a:r>
            <a:r>
              <a:rPr lang="en-GB" baseline="0" dirty="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85</a:t>
            </a:fld>
            <a:endParaRPr lang="en-GB"/>
          </a:p>
        </p:txBody>
      </p:sp>
    </p:spTree>
    <p:extLst>
      <p:ext uri="{BB962C8B-B14F-4D97-AF65-F5344CB8AC3E}">
        <p14:creationId xmlns:p14="http://schemas.microsoft.com/office/powerpoint/2010/main" val="449154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cl::copy() commands are all blocking, there is no non-blocking version of them. The</a:t>
            </a:r>
            <a:r>
              <a:rPr lang="en-GB" baseline="0" dirty="0"/>
              <a:t> reason for this is that their implementations are making use of pinned memory via Map and </a:t>
            </a:r>
            <a:r>
              <a:rPr lang="en-GB" baseline="0" dirty="0" err="1"/>
              <a:t>Unmap</a:t>
            </a:r>
            <a:r>
              <a:rPr lang="en-GB" baseline="0" dirty="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87</a:t>
            </a:fld>
            <a:endParaRPr lang="en-GB"/>
          </a:p>
        </p:txBody>
      </p:sp>
    </p:spTree>
    <p:extLst>
      <p:ext uri="{BB962C8B-B14F-4D97-AF65-F5344CB8AC3E}">
        <p14:creationId xmlns:p14="http://schemas.microsoft.com/office/powerpoint/2010/main" val="64335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1"/>
                </a:solidFill>
              </a:rPr>
              <a:t>See Appendix “C++ for C programmers” for more info on C++</a:t>
            </a:r>
          </a:p>
        </p:txBody>
      </p:sp>
      <p:sp>
        <p:nvSpPr>
          <p:cNvPr id="4" name="Slide Number Placeholder 3"/>
          <p:cNvSpPr>
            <a:spLocks noGrp="1"/>
          </p:cNvSpPr>
          <p:nvPr>
            <p:ph type="sldNum" sz="quarter" idx="10"/>
          </p:nvPr>
        </p:nvSpPr>
        <p:spPr/>
        <p:txBody>
          <a:bodyPr/>
          <a:lstStyle/>
          <a:p>
            <a:fld id="{9B3F2D69-97A9-4C41-91BD-6A22F8270148}" type="slidenum">
              <a:rPr lang="en-GB" smtClean="0"/>
              <a:pPr/>
              <a:t>88</a:t>
            </a:fld>
            <a:endParaRPr lang="en-GB"/>
          </a:p>
        </p:txBody>
      </p:sp>
    </p:spTree>
    <p:extLst>
      <p:ext uri="{BB962C8B-B14F-4D97-AF65-F5344CB8AC3E}">
        <p14:creationId xmlns:p14="http://schemas.microsoft.com/office/powerpoint/2010/main" val="183804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89</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97</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98</a:t>
            </a:fld>
            <a:endParaRPr lang="en-GB"/>
          </a:p>
        </p:txBody>
      </p:sp>
    </p:spTree>
    <p:extLst>
      <p:ext uri="{BB962C8B-B14F-4D97-AF65-F5344CB8AC3E}">
        <p14:creationId xmlns:p14="http://schemas.microsoft.com/office/powerpoint/2010/main" val="2273224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leave off the double underscore</a:t>
            </a:r>
            <a:r>
              <a:rPr lang="en-GB" baseline="0" dirty="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100</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Broadwell CPU nodes in Isambard phase 1. These same CPU nodes host the NVIDIA P100 GPUs.</a:t>
            </a:r>
          </a:p>
        </p:txBody>
      </p:sp>
      <p:sp>
        <p:nvSpPr>
          <p:cNvPr id="4" name="Slide Number Placeholder 3"/>
          <p:cNvSpPr>
            <a:spLocks noGrp="1"/>
          </p:cNvSpPr>
          <p:nvPr>
            <p:ph type="sldNum" sz="quarter" idx="5"/>
          </p:nvPr>
        </p:nvSpPr>
        <p:spPr/>
        <p:txBody>
          <a:bodyPr/>
          <a:lstStyle/>
          <a:p>
            <a:fld id="{9B3F2D69-97A9-4C41-91BD-6A22F8270148}" type="slidenum">
              <a:rPr lang="en-GB" smtClean="0"/>
              <a:pPr/>
              <a:t>105</a:t>
            </a:fld>
            <a:endParaRPr lang="en-GB"/>
          </a:p>
        </p:txBody>
      </p:sp>
    </p:spTree>
    <p:extLst>
      <p:ext uri="{BB962C8B-B14F-4D97-AF65-F5344CB8AC3E}">
        <p14:creationId xmlns:p14="http://schemas.microsoft.com/office/powerpoint/2010/main" val="1229449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barriers have been renamed as "work-group</a:t>
            </a:r>
            <a:r>
              <a:rPr lang="en-GB" baseline="0" dirty="0"/>
              <a:t> barriers" in OpenCL 2.0 to help clear up the confusion…</a:t>
            </a:r>
          </a:p>
          <a:p>
            <a:endParaRPr lang="en-GB" baseline="0" dirty="0"/>
          </a:p>
          <a:p>
            <a:r>
              <a:rPr lang="en-GB" baseline="0" dirty="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123</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132</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135</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sz="1400" dirty="0"/>
              <a:t>E5-2695 v4 @ 2.1GHz FLOP/s </a:t>
            </a:r>
            <a:r>
              <a:rPr lang="en-GB" sz="1400" dirty="0" err="1"/>
              <a:t>calc</a:t>
            </a:r>
            <a:r>
              <a:rPr lang="en-GB" sz="1400" dirty="0"/>
              <a:t> is 2.1GHz * 16 ops/cycle (AVX 2 256-bit FMA 32-bit) * 36 cores = 1,209.6 GFLOP/s</a:t>
            </a:r>
          </a:p>
          <a:p>
            <a:r>
              <a:rPr lang="en-GB" sz="1400" dirty="0"/>
              <a:t>P100 FLOP/s </a:t>
            </a:r>
            <a:r>
              <a:rPr lang="en-GB" sz="1400" dirty="0" err="1"/>
              <a:t>calc</a:t>
            </a:r>
            <a:r>
              <a:rPr lang="en-GB" sz="1400" dirty="0"/>
              <a:t> is </a:t>
            </a:r>
            <a:r>
              <a:rPr lang="en-GB" sz="1400" b="0" i="0" u="none" strike="noStrike" kern="1200" dirty="0">
                <a:solidFill>
                  <a:schemeClr val="tx1"/>
                </a:solidFill>
                <a:effectLst/>
                <a:latin typeface="+mn-lt"/>
                <a:ea typeface="+mn-ea"/>
                <a:cs typeface="+mn-cs"/>
              </a:rPr>
              <a:t>1.189GHz *</a:t>
            </a:r>
            <a:r>
              <a:rPr lang="en-GB" sz="1200" b="0" i="0" u="none" strike="noStrike" kern="1200" dirty="0">
                <a:solidFill>
                  <a:schemeClr val="tx1"/>
                </a:solidFill>
                <a:effectLst/>
                <a:latin typeface="+mn-lt"/>
                <a:ea typeface="+mn-ea"/>
                <a:cs typeface="+mn-cs"/>
              </a:rPr>
              <a:t> 3584 (PEs) * 2 (FMA) for FP32, half for FP64</a:t>
            </a:r>
            <a:endParaRPr lang="en-GB" sz="1400" dirty="0"/>
          </a:p>
          <a:p>
            <a:endParaRPr lang="en-GB" sz="1400" dirty="0"/>
          </a:p>
          <a:p>
            <a:r>
              <a:rPr lang="en-GB" sz="1400" dirty="0"/>
              <a:t>James’ comments about the P100s in Isambard:</a:t>
            </a:r>
          </a:p>
          <a:p>
            <a:r>
              <a:rPr lang="en-US" sz="1400" dirty="0"/>
              <a:t>”</a:t>
            </a:r>
            <a:r>
              <a:rPr lang="en-GB" sz="1200" b="0" i="0" u="none" strike="noStrike" kern="1200" dirty="0">
                <a:solidFill>
                  <a:schemeClr val="tx1"/>
                </a:solidFill>
                <a:effectLst/>
                <a:latin typeface="+mn-lt"/>
                <a:ea typeface="+mn-ea"/>
                <a:cs typeface="+mn-cs"/>
              </a:rPr>
              <a:t>NVIDIA's published clock speeds for our cards (16GB HBM2, PCIe version) are 1126 base and 1303 boost, which gives 8071 or 9340 GFLOP/s FP32 (these are the same numbers listed in Wikipedia).</a:t>
            </a:r>
          </a:p>
          <a:p>
            <a:r>
              <a:rPr lang="en-GB" sz="1200" b="0" i="0" u="none" strike="noStrike" kern="1200" dirty="0">
                <a:solidFill>
                  <a:schemeClr val="tx1"/>
                </a:solidFill>
                <a:effectLst/>
                <a:latin typeface="+mn-lt"/>
                <a:ea typeface="+mn-ea"/>
                <a:cs typeface="+mn-cs"/>
              </a:rPr>
              <a:t>Running `</a:t>
            </a:r>
            <a:r>
              <a:rPr lang="en-GB" sz="1200" b="0" i="0" u="none" strike="noStrike" kern="1200" dirty="0" err="1">
                <a:solidFill>
                  <a:schemeClr val="tx1"/>
                </a:solidFill>
                <a:effectLst/>
                <a:latin typeface="+mn-lt"/>
                <a:ea typeface="+mn-ea"/>
                <a:cs typeface="+mn-cs"/>
              </a:rPr>
              <a:t>nvidia-smi</a:t>
            </a:r>
            <a:r>
              <a:rPr lang="en-GB" sz="1200" b="0" i="0" u="none" strike="noStrike" kern="1200" dirty="0">
                <a:solidFill>
                  <a:schemeClr val="tx1"/>
                </a:solidFill>
                <a:effectLst/>
                <a:latin typeface="+mn-lt"/>
                <a:ea typeface="+mn-ea"/>
                <a:cs typeface="+mn-cs"/>
              </a:rPr>
              <a:t>` on the cards shows a 1189 base and boost 1328, which gives 8523 or 9519 GFLOP/s FP32. These numbers do not match any published numbers that I can find.</a:t>
            </a:r>
            <a:r>
              <a:rPr lang="en-US" sz="1400" dirty="0"/>
              <a:t>”</a:t>
            </a:r>
            <a:endParaRPr lang="en-GB"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149</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NVIDIA Turing RTX 8000 TU102: https://</a:t>
            </a:r>
            <a:r>
              <a:rPr lang="en-GB" dirty="0" err="1"/>
              <a:t>www.anandtech.com</a:t>
            </a:r>
            <a:r>
              <a:rPr lang="en-GB" dirty="0"/>
              <a:t>/show/13282/</a:t>
            </a:r>
            <a:r>
              <a:rPr lang="en-GB" dirty="0" err="1"/>
              <a:t>nvidia</a:t>
            </a:r>
            <a:r>
              <a:rPr lang="en-GB" dirty="0"/>
              <a:t>-</a:t>
            </a:r>
            <a:r>
              <a:rPr lang="en-GB" dirty="0" err="1"/>
              <a:t>turing</a:t>
            </a:r>
            <a:r>
              <a:rPr lang="en-GB" dirty="0"/>
              <a:t>-architecture-deep-dive/7</a:t>
            </a:r>
          </a:p>
        </p:txBody>
      </p:sp>
      <p:sp>
        <p:nvSpPr>
          <p:cNvPr id="4" name="Slide Number Placeholder 3"/>
          <p:cNvSpPr>
            <a:spLocks noGrp="1"/>
          </p:cNvSpPr>
          <p:nvPr>
            <p:ph type="sldNum" sz="quarter" idx="5"/>
          </p:nvPr>
        </p:nvSpPr>
        <p:spPr/>
        <p:txBody>
          <a:bodyPr/>
          <a:lstStyle/>
          <a:p>
            <a:fld id="{9B3F2D69-97A9-4C41-91BD-6A22F8270148}" type="slidenum">
              <a:rPr lang="en-GB" smtClean="0"/>
              <a:pPr/>
              <a:t>23</a:t>
            </a:fld>
            <a:endParaRPr lang="en-GB"/>
          </a:p>
        </p:txBody>
      </p:sp>
    </p:spTree>
    <p:extLst>
      <p:ext uri="{BB962C8B-B14F-4D97-AF65-F5344CB8AC3E}">
        <p14:creationId xmlns:p14="http://schemas.microsoft.com/office/powerpoint/2010/main" val="321421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150</a:t>
            </a:fld>
            <a:endParaRPr lang="en-US"/>
          </a:p>
        </p:txBody>
      </p:sp>
    </p:spTree>
    <p:extLst>
      <p:ext uri="{BB962C8B-B14F-4D97-AF65-F5344CB8AC3E}">
        <p14:creationId xmlns:p14="http://schemas.microsoft.com/office/powerpoint/2010/main" val="309323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151</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CPU is </a:t>
            </a:r>
            <a:r>
              <a:rPr lang="en-GB" sz="1200" dirty="0"/>
              <a:t>16 cores of Sandy Bridge at 3.1 GHz</a:t>
            </a:r>
          </a:p>
        </p:txBody>
      </p:sp>
      <p:sp>
        <p:nvSpPr>
          <p:cNvPr id="4" name="Slide Number Placeholder 3"/>
          <p:cNvSpPr>
            <a:spLocks noGrp="1"/>
          </p:cNvSpPr>
          <p:nvPr>
            <p:ph type="sldNum" sz="quarter" idx="5"/>
          </p:nvPr>
        </p:nvSpPr>
        <p:spPr/>
        <p:txBody>
          <a:bodyPr/>
          <a:lstStyle/>
          <a:p>
            <a:fld id="{9B3F2D69-97A9-4C41-91BD-6A22F8270148}" type="slidenum">
              <a:rPr lang="en-GB" smtClean="0"/>
              <a:pPr/>
              <a:t>24</a:t>
            </a:fld>
            <a:endParaRPr lang="en-GB"/>
          </a:p>
        </p:txBody>
      </p:sp>
    </p:spTree>
    <p:extLst>
      <p:ext uri="{BB962C8B-B14F-4D97-AF65-F5344CB8AC3E}">
        <p14:creationId xmlns:p14="http://schemas.microsoft.com/office/powerpoint/2010/main" val="30930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48CA66-D627-42A0-BF1C-84F239AF9F4A}" type="slidenum">
              <a:rPr lang="en-US" smtClean="0"/>
              <a:pPr>
                <a:defRPr/>
              </a:pPr>
              <a:t>29</a:t>
            </a:fld>
            <a:endParaRPr lang="en-US"/>
          </a:p>
        </p:txBody>
      </p:sp>
    </p:spTree>
    <p:extLst>
      <p:ext uri="{BB962C8B-B14F-4D97-AF65-F5344CB8AC3E}">
        <p14:creationId xmlns:p14="http://schemas.microsoft.com/office/powerpoint/2010/main" val="375074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36</a:t>
            </a:fld>
            <a:endParaRPr lang="en-GB"/>
          </a:p>
        </p:txBody>
      </p:sp>
    </p:spTree>
    <p:extLst>
      <p:ext uri="{BB962C8B-B14F-4D97-AF65-F5344CB8AC3E}">
        <p14:creationId xmlns:p14="http://schemas.microsoft.com/office/powerpoint/2010/main" val="303318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42</a:t>
            </a:fld>
            <a:endParaRPr lang="en-US"/>
          </a:p>
        </p:txBody>
      </p:sp>
    </p:spTree>
    <p:extLst>
      <p:ext uri="{BB962C8B-B14F-4D97-AF65-F5344CB8AC3E}">
        <p14:creationId xmlns:p14="http://schemas.microsoft.com/office/powerpoint/2010/main" val="3987160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44</a:t>
            </a:fld>
            <a:endParaRPr lang="en-US"/>
          </a:p>
        </p:txBody>
      </p:sp>
    </p:spTree>
    <p:extLst>
      <p:ext uri="{BB962C8B-B14F-4D97-AF65-F5344CB8AC3E}">
        <p14:creationId xmlns:p14="http://schemas.microsoft.com/office/powerpoint/2010/main" val="2607643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to mention the convention for naming the host and device-side variables here, i.e. h_ and d_</a:t>
            </a:r>
            <a:r>
              <a:rPr lang="en-GB" baseline="0" dirty="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61</a:t>
            </a:fld>
            <a:endParaRPr lang="en-GB"/>
          </a:p>
        </p:txBody>
      </p:sp>
    </p:spTree>
    <p:extLst>
      <p:ext uri="{BB962C8B-B14F-4D97-AF65-F5344CB8AC3E}">
        <p14:creationId xmlns:p14="http://schemas.microsoft.com/office/powerpoint/2010/main" val="2113800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1DFF685-C3C3-804E-BF9A-7EF59260A2B9}"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3EC4F3A-FA9E-8340-B3C7-7D60FFC16CF7}"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1E5E9DA-76F1-D340-9D0C-951D1955EB37}"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8E9C967-DFB4-EE45-A7FA-7B8692903EC6}"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9ACB349-7DC1-6A40-89F6-3DFE0AAC7813}"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DE580C-C219-6247-A98A-B63A7D0C4C62}"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109B4B9-AD2C-5644-8005-30C2AE79D7EE}"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FE34878-BF76-5845-8C5C-46E6A0829424}" type="datetime1">
              <a:rPr lang="en-GB" smtClean="0"/>
              <a:t>27/11/2018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E6C74A0-F8EA-6344-800A-344E9666CE9B}" type="datetime1">
              <a:rPr lang="en-GB" smtClean="0"/>
              <a:t>27/11/2018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E89D7-94B2-614C-8654-8264E0BEBEDF}" type="datetime1">
              <a:rPr lang="en-GB" smtClean="0"/>
              <a:t>27/11/2018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D3B7D8-694C-1C4D-B552-700CC8371049}"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EA6292F-56A7-C04D-809A-FBDEE2068FA1}"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8C349F-CC8B-9E47-A6DE-90ADA5931972}"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94DD3C5-95E0-CA42-8C07-CA2F5EBC5F58}"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03015F1-3BE5-4547-AACE-8DA009190EEF}"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a:t>Click to edit Master title style</a:t>
            </a:r>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013A0C-EBFA-E54B-82F0-64E7AFD53A48}"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01309A5-0061-3E4E-A7DE-3F996527E0E9}"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4352959-1ABD-7B4B-AC5E-2F28F5995832}" type="datetime1">
              <a:rPr lang="en-GB" smtClean="0"/>
              <a:t>27/11/2018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567D9553-5FBE-BE41-AC9B-3E617508ECBA}" type="datetime1">
              <a:rPr lang="en-GB" smtClean="0"/>
              <a:t>27/11/2018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CD49C-C495-0B42-98D0-6F72CA1D07CD}" type="datetime1">
              <a:rPr lang="en-GB" smtClean="0"/>
              <a:t>27/11/2018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57175B-E9DB-1D46-9590-475FB96C42A6}"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D5309E-C314-A541-A0DC-A0D4ABB274A1}"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024C81-4805-B543-B27D-A1F8F417051E}" type="datetime1">
              <a:rPr lang="en-GB" smtClean="0"/>
              <a:t>27/11/2018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7370E-FDD1-7D4F-920B-624D2ECF83CE}" type="datetime1">
              <a:rPr lang="en-GB" smtClean="0"/>
              <a:t>27/11/2018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emf"/><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2.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3" Type="http://schemas.openxmlformats.org/officeDocument/2006/relationships/image" Target="../media/image34.jpeg"/><Relationship Id="rId18" Type="http://schemas.openxmlformats.org/officeDocument/2006/relationships/image" Target="../media/image39.png"/><Relationship Id="rId26" Type="http://schemas.openxmlformats.org/officeDocument/2006/relationships/image" Target="../media/image46.jpe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2.png"/><Relationship Id="rId2" Type="http://schemas.openxmlformats.org/officeDocument/2006/relationships/image" Target="../media/image25.png"/><Relationship Id="rId16" Type="http://schemas.openxmlformats.org/officeDocument/2006/relationships/image" Target="../media/image37.png"/><Relationship Id="rId20" Type="http://schemas.openxmlformats.org/officeDocument/2006/relationships/hyperlink" Target="http://www.umu.se/umu/index_eng.html" TargetMode="External"/><Relationship Id="rId29"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hyperlink" Target="http://www.amd.com/" TargetMode="External"/><Relationship Id="rId24" Type="http://schemas.openxmlformats.org/officeDocument/2006/relationships/image" Target="../media/image44.png"/><Relationship Id="rId32" Type="http://schemas.openxmlformats.org/officeDocument/2006/relationships/image" Target="../media/image51.jpeg"/><Relationship Id="rId5" Type="http://schemas.openxmlformats.org/officeDocument/2006/relationships/image" Target="../media/image28.png"/><Relationship Id="rId15" Type="http://schemas.openxmlformats.org/officeDocument/2006/relationships/image" Target="../media/image36.jpeg"/><Relationship Id="rId23" Type="http://schemas.openxmlformats.org/officeDocument/2006/relationships/image" Target="../media/image43.png"/><Relationship Id="rId28" Type="http://schemas.openxmlformats.org/officeDocument/2006/relationships/hyperlink" Target="http://www.gshark.com/" TargetMode="External"/><Relationship Id="rId10" Type="http://schemas.openxmlformats.org/officeDocument/2006/relationships/image" Target="../media/image32.png"/><Relationship Id="rId19" Type="http://schemas.openxmlformats.org/officeDocument/2006/relationships/image" Target="../media/image40.jpeg"/><Relationship Id="rId31" Type="http://schemas.openxmlformats.org/officeDocument/2006/relationships/image" Target="../media/image50.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jpeg"/><Relationship Id="rId22" Type="http://schemas.openxmlformats.org/officeDocument/2006/relationships/image" Target="../media/image42.jpeg"/><Relationship Id="rId27" Type="http://schemas.openxmlformats.org/officeDocument/2006/relationships/image" Target="../media/image47.png"/><Relationship Id="rId30" Type="http://schemas.openxmlformats.org/officeDocument/2006/relationships/image" Target="../media/image49.png"/><Relationship Id="rId8" Type="http://schemas.openxmlformats.org/officeDocument/2006/relationships/hyperlink" Target="http://www.codeplay.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jpg"/><Relationship Id="rId7" Type="http://schemas.openxmlformats.org/officeDocument/2006/relationships/image" Target="../media/image62.png"/><Relationship Id="rId12" Type="http://schemas.openxmlformats.org/officeDocument/2006/relationships/image" Target="../media/image67.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61.png"/><Relationship Id="rId11" Type="http://schemas.openxmlformats.org/officeDocument/2006/relationships/image" Target="../media/image66.tiff"/><Relationship Id="rId5" Type="http://schemas.openxmlformats.org/officeDocument/2006/relationships/image" Target="../media/image60.png"/><Relationship Id="rId10" Type="http://schemas.openxmlformats.org/officeDocument/2006/relationships/image" Target="../media/image65.tiff"/><Relationship Id="rId4" Type="http://schemas.openxmlformats.org/officeDocument/2006/relationships/image" Target="../media/image59.png"/><Relationship Id="rId9" Type="http://schemas.openxmlformats.org/officeDocument/2006/relationships/image" Target="../media/image64.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UoB-HPC/opencl-training-code" TargetMode="External"/><Relationship Id="rId2" Type="http://schemas.openxmlformats.org/officeDocument/2006/relationships/hyperlink" Target="https://github.com/UoB-HPC/opencl-training-slides"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developers/reference-card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hyperlink" Target="http://github.khronos.org/OpenCL-CLHPP/" TargetMode="External"/><Relationship Id="rId2" Type="http://schemas.openxmlformats.org/officeDocument/2006/relationships/hyperlink" Target="http://www.khronos.org/files/OpenCLPP12-reference-card.pdf" TargetMode="Externa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PUOpen-LibrariesAndSDKs/OCL-SDK/releases" TargetMode="External"/><Relationship Id="rId2" Type="http://schemas.openxmlformats.org/officeDocument/2006/relationships/hyperlink" Target="https://software.intel.com/en-us/articles/opencl-drivers" TargetMode="External"/><Relationship Id="rId1" Type="http://schemas.openxmlformats.org/officeDocument/2006/relationships/slideLayout" Target="../slideLayouts/slideLayout13.xml"/><Relationship Id="rId6" Type="http://schemas.openxmlformats.org/officeDocument/2006/relationships/hyperlink" Target="https://www.khronos.org/registry/cl/" TargetMode="External"/><Relationship Id="rId5" Type="http://schemas.openxmlformats.org/officeDocument/2006/relationships/hyperlink" Target="https://developer.nvidia.com/cuda-downloads" TargetMode="External"/><Relationship Id="rId4" Type="http://schemas.openxmlformats.org/officeDocument/2006/relationships/hyperlink" Target="https://software.intel.com/en-us/intel-openc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a:t>Hands On </a:t>
            </a:r>
            <a:r>
              <a:rPr lang="en-GB" sz="5400" b="1" dirty="0" err="1"/>
              <a:t>OpenCL</a:t>
            </a:r>
            <a:r>
              <a:rPr lang="en-GB" sz="2400" baseline="100000" dirty="0" err="1">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a:solidFill>
                  <a:schemeClr val="tx2"/>
                </a:solidFill>
              </a:rPr>
              <a:t>Simon McIntosh-Smith,</a:t>
            </a:r>
          </a:p>
          <a:p>
            <a:pPr algn="l"/>
            <a:r>
              <a:rPr lang="en-GB" dirty="0">
                <a:solidFill>
                  <a:schemeClr val="tx2"/>
                </a:solidFill>
              </a:rPr>
              <a:t>Tom Deakin</a:t>
            </a:r>
          </a:p>
          <a:p>
            <a:pPr algn="l"/>
            <a:r>
              <a:rPr lang="en-GB" dirty="0">
                <a:solidFill>
                  <a:schemeClr val="tx2"/>
                </a:solidFill>
              </a:rPr>
              <a:t>and James Price</a:t>
            </a:r>
          </a:p>
        </p:txBody>
      </p:sp>
      <p:sp>
        <p:nvSpPr>
          <p:cNvPr id="7" name="Rectangle 6"/>
          <p:cNvSpPr/>
          <p:nvPr/>
        </p:nvSpPr>
        <p:spPr>
          <a:xfrm>
            <a:off x="467544" y="6033326"/>
            <a:ext cx="8602649" cy="338554"/>
          </a:xfrm>
          <a:prstGeom prst="rect">
            <a:avLst/>
          </a:prstGeom>
        </p:spPr>
        <p:txBody>
          <a:bodyPr wrap="square">
            <a:spAutoFit/>
          </a:bodyPr>
          <a:lstStyle/>
          <a:p>
            <a:r>
              <a:rPr lang="en-GB" sz="1600" dirty="0">
                <a:solidFill>
                  <a:schemeClr val="tx2"/>
                </a:solidFill>
              </a:rPr>
              <a:t>Includes contributions from Tim Mattson (Intel) and Benedict </a:t>
            </a:r>
            <a:r>
              <a:rPr lang="en-GB" sz="1600" dirty="0" err="1">
                <a:solidFill>
                  <a:schemeClr val="tx2"/>
                </a:solidFill>
              </a:rPr>
              <a:t>Gaster</a:t>
            </a:r>
            <a:r>
              <a:rPr lang="en-GB" sz="1600" dirty="0">
                <a:solidFill>
                  <a:schemeClr val="tx2"/>
                </a:solidFill>
              </a:rPr>
              <a:t> (AMD/Qualcomm/UWE)</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378745"/>
            <a:ext cx="2983138" cy="864096"/>
          </a:xfrm>
          <a:prstGeom prst="rect">
            <a:avLst/>
          </a:prstGeom>
        </p:spPr>
      </p:pic>
      <p:grpSp>
        <p:nvGrpSpPr>
          <p:cNvPr id="10" name="Group 9">
            <a:extLst>
              <a:ext uri="{FF2B5EF4-FFF2-40B4-BE49-F238E27FC236}">
                <a16:creationId xmlns:a16="http://schemas.microsoft.com/office/drawing/2014/main" id="{64902E52-7E13-4B44-8C3A-A22A27A868D6}"/>
              </a:ext>
            </a:extLst>
          </p:cNvPr>
          <p:cNvGrpSpPr/>
          <p:nvPr/>
        </p:nvGrpSpPr>
        <p:grpSpPr>
          <a:xfrm>
            <a:off x="5631521" y="3969060"/>
            <a:ext cx="3168352" cy="1512168"/>
            <a:chOff x="5076056" y="4149080"/>
            <a:chExt cx="3168352" cy="1512168"/>
          </a:xfrm>
        </p:grpSpPr>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p:cNvSpPr/>
          <p:nvPr/>
        </p:nvSpPr>
        <p:spPr>
          <a:xfrm>
            <a:off x="648560" y="6474822"/>
            <a:ext cx="7272808" cy="338554"/>
          </a:xfrm>
          <a:prstGeom prst="rect">
            <a:avLst/>
          </a:prstGeom>
        </p:spPr>
        <p:txBody>
          <a:bodyPr wrap="square">
            <a:spAutoFit/>
          </a:bodyPr>
          <a:lstStyle/>
          <a:p>
            <a:r>
              <a:rPr lang="en-GB" sz="1600" dirty="0">
                <a:solidFill>
                  <a:schemeClr val="tx1">
                    <a:lumMod val="95000"/>
                    <a:lumOff val="5000"/>
                  </a:schemeClr>
                </a:solidFill>
              </a:rPr>
              <a:t>Released 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F4F5F573-4FC5-214C-94BA-E489BDA43AB5}"/>
              </a:ext>
            </a:extLst>
          </p:cNvPr>
          <p:cNvSpPr>
            <a:spLocks noGrp="1"/>
          </p:cNvSpPr>
          <p:nvPr>
            <p:ph type="sldNum" sz="quarter" idx="12"/>
          </p:nvPr>
        </p:nvSpPr>
        <p:spPr/>
        <p:txBody>
          <a:bodyPr/>
          <a:lstStyle/>
          <a:p>
            <a:fld id="{10338BC4-165C-45BE-83FF-C9C7D8E962C5}" type="slidenum">
              <a:rPr lang="en-GB" smtClean="0"/>
              <a:pPr/>
              <a:t>1</a:t>
            </a:fld>
            <a:endParaRPr lang="en-GB"/>
          </a:p>
        </p:txBody>
      </p:sp>
    </p:spTree>
    <p:extLst>
      <p:ext uri="{BB962C8B-B14F-4D97-AF65-F5344CB8AC3E}">
        <p14:creationId xmlns:p14="http://schemas.microsoft.com/office/powerpoint/2010/main" val="35331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OSX?</a:t>
            </a:r>
          </a:p>
        </p:txBody>
      </p:sp>
      <p:sp>
        <p:nvSpPr>
          <p:cNvPr id="3" name="Content Placeholder 2"/>
          <p:cNvSpPr>
            <a:spLocks noGrp="1"/>
          </p:cNvSpPr>
          <p:nvPr>
            <p:ph idx="1"/>
          </p:nvPr>
        </p:nvSpPr>
        <p:spPr>
          <a:xfrm>
            <a:off x="457200" y="1600200"/>
            <a:ext cx="8229600" cy="4997152"/>
          </a:xfrm>
        </p:spPr>
        <p:txBody>
          <a:bodyPr>
            <a:normAutofit/>
          </a:bodyPr>
          <a:lstStyle/>
          <a:p>
            <a:r>
              <a:rPr lang="en-GB" dirty="0" err="1"/>
              <a:t>OpenCL</a:t>
            </a:r>
            <a:r>
              <a:rPr lang="en-GB" dirty="0"/>
              <a:t> works out of the box!</a:t>
            </a:r>
          </a:p>
          <a:p>
            <a:endParaRPr lang="en-GB" dirty="0"/>
          </a:p>
          <a:p>
            <a:r>
              <a:rPr lang="en-GB" dirty="0"/>
              <a:t>Just compile your programs with</a:t>
            </a:r>
          </a:p>
          <a:p>
            <a:pPr lvl="1">
              <a:buNone/>
            </a:pP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a:t>The </a:t>
            </a:r>
            <a:r>
              <a:rPr lang="en-GB" dirty="0" err="1"/>
              <a:t>Makefiles</a:t>
            </a:r>
            <a:r>
              <a:rPr lang="en-GB" dirty="0"/>
              <a:t> will use clang as the C compiler by default on Mac OS X</a:t>
            </a:r>
          </a:p>
          <a:p>
            <a:pPr lvl="1"/>
            <a:r>
              <a:rPr lang="en-GB" dirty="0"/>
              <a:t>Make sure you have the latest </a:t>
            </a:r>
            <a:r>
              <a:rPr lang="en-GB" dirty="0" err="1"/>
              <a:t>Xcode</a:t>
            </a:r>
            <a:r>
              <a:rPr lang="en-GB" dirty="0"/>
              <a:t> installed</a:t>
            </a:r>
          </a:p>
        </p:txBody>
      </p:sp>
      <p:sp>
        <p:nvSpPr>
          <p:cNvPr id="4" name="Slide Number Placeholder 3">
            <a:extLst>
              <a:ext uri="{FF2B5EF4-FFF2-40B4-BE49-F238E27FC236}">
                <a16:creationId xmlns:a16="http://schemas.microsoft.com/office/drawing/2014/main" id="{F8F02212-BC9B-1A49-B068-3340E882254B}"/>
              </a:ext>
            </a:extLst>
          </p:cNvPr>
          <p:cNvSpPr>
            <a:spLocks noGrp="1"/>
          </p:cNvSpPr>
          <p:nvPr>
            <p:ph type="sldNum" sz="quarter" idx="12"/>
          </p:nvPr>
        </p:nvSpPr>
        <p:spPr/>
        <p:txBody>
          <a:bodyPr/>
          <a:lstStyle/>
          <a:p>
            <a:fld id="{10338BC4-165C-45BE-83FF-C9C7D8E962C5}" type="slidenum">
              <a:rPr lang="en-GB" smtClean="0"/>
              <a:pPr/>
              <a:t>10</a:t>
            </a:fld>
            <a:endParaRPr lang="en-GB"/>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268760"/>
            <a:ext cx="8856984" cy="5589240"/>
          </a:xfrm>
        </p:spPr>
        <p:txBody>
          <a:bodyPr>
            <a:normAutofit fontScale="70000" lnSpcReduction="20000"/>
          </a:bodyPr>
          <a:lstStyle/>
          <a:p>
            <a:pPr>
              <a:lnSpc>
                <a:spcPct val="110000"/>
              </a:lnSpc>
            </a:pPr>
            <a:r>
              <a:rPr lang="en-GB" dirty="0"/>
              <a:t>Function qualifiers</a:t>
            </a:r>
          </a:p>
          <a:p>
            <a:pPr lvl="1">
              <a:lnSpc>
                <a:spcPct val="110000"/>
              </a:lnSpc>
            </a:pPr>
            <a:r>
              <a:rPr lang="en-GB" b="1" dirty="0">
                <a:solidFill>
                  <a:schemeClr val="accent4">
                    <a:lumMod val="75000"/>
                  </a:schemeClr>
                </a:solidFill>
              </a:rPr>
              <a:t>__kernel</a:t>
            </a:r>
            <a:r>
              <a:rPr lang="en-GB" dirty="0"/>
              <a:t> 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(non kernel) device-side functions</a:t>
            </a:r>
          </a:p>
          <a:p>
            <a:pPr lvl="1">
              <a:lnSpc>
                <a:spcPct val="110000"/>
              </a:lnSpc>
            </a:pPr>
            <a:endParaRPr lang="en-GB" dirty="0"/>
          </a:p>
          <a:p>
            <a:pPr>
              <a:lnSpc>
                <a:spcPct val="110000"/>
              </a:lnSpc>
            </a:pPr>
            <a:r>
              <a:rPr lang="en-GB" dirty="0"/>
              <a:t>Address space qualifiers</a:t>
            </a:r>
          </a:p>
          <a:p>
            <a:pPr lvl="1">
              <a:lnSpc>
                <a:spcPct val="110000"/>
              </a:lnSpc>
            </a:pPr>
            <a:r>
              <a:rPr lang="en-GB" b="1" dirty="0">
                <a:solidFill>
                  <a:schemeClr val="accent4">
                    <a:lumMod val="75000"/>
                  </a:schemeClr>
                </a:solidFill>
                <a:latin typeface="Courier New" panose="02070309020205020404" pitchFamily="49" charset="0"/>
                <a:cs typeface="Courier New" panose="02070309020205020404" pitchFamily="49" charset="0"/>
              </a:rPr>
              <a:t>__global, __local, __constant, __private</a:t>
            </a:r>
          </a:p>
          <a:p>
            <a:pPr lvl="1">
              <a:lnSpc>
                <a:spcPct val="110000"/>
              </a:lnSpc>
            </a:pPr>
            <a:r>
              <a:rPr lang="en-GB" dirty="0"/>
              <a:t>Pointer kernel arguments </a:t>
            </a:r>
            <a:r>
              <a:rPr lang="en-GB" b="1" u="sng" dirty="0">
                <a:solidFill>
                  <a:srgbClr val="FF0000"/>
                </a:solidFill>
              </a:rPr>
              <a:t>must</a:t>
            </a:r>
            <a:r>
              <a:rPr lang="en-GB" dirty="0"/>
              <a:t> have an address space qualifier</a:t>
            </a:r>
          </a:p>
          <a:p>
            <a:pPr lvl="1">
              <a:lnSpc>
                <a:spcPct val="110000"/>
              </a:lnSpc>
            </a:pPr>
            <a:endParaRPr lang="en-GB" dirty="0"/>
          </a:p>
          <a:p>
            <a:pPr>
              <a:lnSpc>
                <a:spcPct val="110000"/>
              </a:lnSpc>
            </a:pPr>
            <a:r>
              <a:rPr lang="en-GB" dirty="0"/>
              <a:t>Work-item functions</a:t>
            </a:r>
          </a:p>
          <a:p>
            <a:pPr lvl="1">
              <a:lnSpc>
                <a:spcPct val="110000"/>
              </a:lnSpc>
            </a:pPr>
            <a:r>
              <a:rPr lang="en-GB" b="1" dirty="0" err="1">
                <a:solidFill>
                  <a:schemeClr val="accent4">
                    <a:lumMod val="75000"/>
                  </a:schemeClr>
                </a:solidFill>
                <a:latin typeface="Courier New" panose="02070309020205020404" pitchFamily="49" charset="0"/>
                <a:cs typeface="Courier New" panose="02070309020205020404" pitchFamily="49" charset="0"/>
              </a:rPr>
              <a:t>get_global_id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get_local_id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get_group_id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dirty="0"/>
              <a:t>etc.</a:t>
            </a:r>
          </a:p>
          <a:p>
            <a:pPr lvl="1">
              <a:lnSpc>
                <a:spcPct val="110000"/>
              </a:lnSpc>
            </a:pPr>
            <a:endParaRPr lang="en-GB" dirty="0"/>
          </a:p>
          <a:p>
            <a:pPr>
              <a:lnSpc>
                <a:spcPct val="110000"/>
              </a:lnSpc>
            </a:pPr>
            <a:r>
              <a:rPr lang="en-GB" dirty="0"/>
              <a:t>Synchronization functions</a:t>
            </a:r>
          </a:p>
          <a:p>
            <a:pPr lvl="1">
              <a:lnSpc>
                <a:spcPct val="110000"/>
              </a:lnSpc>
            </a:pPr>
            <a:r>
              <a:rPr lang="en-GB" b="1" dirty="0">
                <a:solidFill>
                  <a:schemeClr val="accent1"/>
                </a:solidFill>
              </a:rPr>
              <a:t>Barriers</a:t>
            </a:r>
            <a:r>
              <a:rPr lang="en-GB" dirty="0"/>
              <a:t> - all work-items within a work-group </a:t>
            </a:r>
            <a:r>
              <a:rPr lang="en-GB" b="1" dirty="0"/>
              <a:t>must</a:t>
            </a:r>
            <a:r>
              <a:rPr lang="en-GB" dirty="0"/>
              <a:t> execute the barrier function before any work-item can continue</a:t>
            </a:r>
          </a:p>
          <a:p>
            <a:pPr lvl="1">
              <a:lnSpc>
                <a:spcPct val="110000"/>
              </a:lnSpc>
            </a:pPr>
            <a:r>
              <a:rPr lang="en-GB" b="1" dirty="0">
                <a:solidFill>
                  <a:schemeClr val="accent1"/>
                </a:solidFill>
              </a:rPr>
              <a:t>Memory fences </a:t>
            </a:r>
            <a:r>
              <a:rPr lang="en-GB" dirty="0"/>
              <a:t>- provides ordering between memory operations</a:t>
            </a:r>
          </a:p>
        </p:txBody>
      </p:sp>
      <p:sp>
        <p:nvSpPr>
          <p:cNvPr id="4" name="Slide Number Placeholder 3">
            <a:extLst>
              <a:ext uri="{FF2B5EF4-FFF2-40B4-BE49-F238E27FC236}">
                <a16:creationId xmlns:a16="http://schemas.microsoft.com/office/drawing/2014/main" id="{55D8879C-9F1F-4248-9734-9C40BC12E93A}"/>
              </a:ext>
            </a:extLst>
          </p:cNvPr>
          <p:cNvSpPr>
            <a:spLocks noGrp="1"/>
          </p:cNvSpPr>
          <p:nvPr>
            <p:ph type="sldNum" sz="quarter" idx="12"/>
          </p:nvPr>
        </p:nvSpPr>
        <p:spPr/>
        <p:txBody>
          <a:bodyPr/>
          <a:lstStyle/>
          <a:p>
            <a:fld id="{10338BC4-165C-45BE-83FF-C9C7D8E962C5}" type="slidenum">
              <a:rPr lang="en-GB" smtClean="0"/>
              <a:pPr/>
              <a:t>100</a:t>
            </a:fld>
            <a:endParaRPr lang="en-GB"/>
          </a:p>
        </p:txBody>
      </p:sp>
    </p:spTree>
    <p:extLst>
      <p:ext uri="{BB962C8B-B14F-4D97-AF65-F5344CB8AC3E}">
        <p14:creationId xmlns:p14="http://schemas.microsoft.com/office/powerpoint/2010/main" val="102097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up)">
                                      <p:cBhvr>
                                        <p:cTn id="7" dur="500"/>
                                        <p:tgtEl>
                                          <p:spTgt spid="3">
                                            <p:txEl>
                                              <p:pRg st="5" end="5"/>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wipe(up)">
                                      <p:cBhvr>
                                        <p:cTn id="18" dur="500"/>
                                        <p:tgtEl>
                                          <p:spTgt spid="3">
                                            <p:txEl>
                                              <p:pRg st="9" end="9"/>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wipe(up)">
                                      <p:cBhvr>
                                        <p:cTn id="21" dur="500"/>
                                        <p:tgtEl>
                                          <p:spTgt spid="3">
                                            <p:txEl>
                                              <p:pRg st="10" end="1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wipe(up)">
                                      <p:cBhvr>
                                        <p:cTn id="26" dur="500"/>
                                        <p:tgtEl>
                                          <p:spTgt spid="3">
                                            <p:txEl>
                                              <p:pRg st="12" end="1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animEffect transition="in" filter="wipe(up)">
                                      <p:cBhvr>
                                        <p:cTn id="29" dur="500"/>
                                        <p:tgtEl>
                                          <p:spTgt spid="3">
                                            <p:txEl>
                                              <p:pRg st="13" end="1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4" end="14"/>
                                            </p:txEl>
                                          </p:spTgt>
                                        </p:tgtEl>
                                        <p:attrNameLst>
                                          <p:attrName>style.visibility</p:attrName>
                                        </p:attrNameLst>
                                      </p:cBhvr>
                                      <p:to>
                                        <p:strVal val="visible"/>
                                      </p:to>
                                    </p:set>
                                    <p:animEffect transition="in" filter="wipe(up)">
                                      <p:cBhvr>
                                        <p:cTn id="3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a:t>
            </a:r>
            <a:r>
              <a:rPr lang="en-GB" b="1" i="1" dirty="0">
                <a:solidFill>
                  <a:schemeClr val="accent2"/>
                </a:solidFill>
              </a:rPr>
              <a:t>not</a:t>
            </a:r>
            <a:r>
              <a:rPr lang="en-GB" dirty="0"/>
              <a:t> supported</a:t>
            </a:r>
          </a:p>
          <a:p>
            <a:r>
              <a:rPr lang="en-GB" dirty="0"/>
              <a:t>Variable length arrays and structures are </a:t>
            </a:r>
            <a:r>
              <a:rPr lang="en-GB" b="1" i="1" dirty="0">
                <a:solidFill>
                  <a:schemeClr val="accent2"/>
                </a:solidFill>
              </a:rPr>
              <a:t>not</a:t>
            </a:r>
            <a:r>
              <a:rPr lang="en-GB" dirty="0"/>
              <a:t> supported</a:t>
            </a:r>
          </a:p>
          <a:p>
            <a:r>
              <a:rPr lang="en-GB" dirty="0"/>
              <a:t>Recursion is </a:t>
            </a:r>
            <a:r>
              <a:rPr lang="en-GB" b="1" i="1" dirty="0">
                <a:solidFill>
                  <a:schemeClr val="accent2"/>
                </a:solidFill>
              </a:rPr>
              <a:t>not</a:t>
            </a:r>
            <a:r>
              <a:rPr lang="en-GB" dirty="0"/>
              <a:t> supported (yet!)</a:t>
            </a:r>
          </a:p>
          <a:p>
            <a:r>
              <a:rPr lang="en-GB" dirty="0"/>
              <a:t>Double types are </a:t>
            </a:r>
            <a:r>
              <a:rPr lang="en-GB" b="1"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
        <p:nvSpPr>
          <p:cNvPr id="4" name="Slide Number Placeholder 3">
            <a:extLst>
              <a:ext uri="{FF2B5EF4-FFF2-40B4-BE49-F238E27FC236}">
                <a16:creationId xmlns:a16="http://schemas.microsoft.com/office/drawing/2014/main" id="{956D8514-F8E1-A744-B438-B40C1B3FE8FF}"/>
              </a:ext>
            </a:extLst>
          </p:cNvPr>
          <p:cNvSpPr>
            <a:spLocks noGrp="1"/>
          </p:cNvSpPr>
          <p:nvPr>
            <p:ph type="sldNum" sz="quarter" idx="12"/>
          </p:nvPr>
        </p:nvSpPr>
        <p:spPr/>
        <p:txBody>
          <a:bodyPr/>
          <a:lstStyle/>
          <a:p>
            <a:fld id="{10338BC4-165C-45BE-83FF-C9C7D8E962C5}" type="slidenum">
              <a:rPr lang="en-GB" smtClean="0"/>
              <a:pPr/>
              <a:t>101</a:t>
            </a:fld>
            <a:endParaRPr lang="en-GB"/>
          </a:p>
        </p:txBody>
      </p:sp>
    </p:spTree>
    <p:extLst>
      <p:ext uri="{BB962C8B-B14F-4D97-AF65-F5344CB8AC3E}">
        <p14:creationId xmlns:p14="http://schemas.microsoft.com/office/powerpoint/2010/main" val="18283296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68231AE3-31E1-EE46-867E-2593429F0D0A}"/>
              </a:ext>
            </a:extLst>
          </p:cNvPr>
          <p:cNvSpPr>
            <a:spLocks noGrp="1"/>
          </p:cNvSpPr>
          <p:nvPr>
            <p:ph type="sldNum" sz="quarter" idx="12"/>
          </p:nvPr>
        </p:nvSpPr>
        <p:spPr/>
        <p:txBody>
          <a:bodyPr/>
          <a:lstStyle/>
          <a:p>
            <a:fld id="{10338BC4-165C-45BE-83FF-C9C7D8E962C5}" type="slidenum">
              <a:rPr lang="en-GB" smtClean="0"/>
              <a:pPr/>
              <a:t>102</a:t>
            </a:fld>
            <a:endParaRPr lang="en-GB"/>
          </a:p>
        </p:txBody>
      </p:sp>
    </p:spTree>
    <p:extLst>
      <p:ext uri="{BB962C8B-B14F-4D97-AF65-F5344CB8AC3E}">
        <p14:creationId xmlns:p14="http://schemas.microsoft.com/office/powerpoint/2010/main" val="386634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a:t>-1</a:t>
            </a:r>
            <a:r>
              <a:rPr lang="pl-PL"/>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96540009-5492-A24A-953F-83BAF2A535E6}"/>
              </a:ext>
            </a:extLst>
          </p:cNvPr>
          <p:cNvSpPr>
            <a:spLocks noGrp="1"/>
          </p:cNvSpPr>
          <p:nvPr>
            <p:ph type="sldNum" sz="quarter" idx="12"/>
          </p:nvPr>
        </p:nvSpPr>
        <p:spPr/>
        <p:txBody>
          <a:bodyPr/>
          <a:lstStyle/>
          <a:p>
            <a:fld id="{10338BC4-165C-45BE-83FF-C9C7D8E962C5}" type="slidenum">
              <a:rPr lang="en-GB" smtClean="0"/>
              <a:pPr/>
              <a:t>103</a:t>
            </a:fld>
            <a:endParaRPr lang="en-GB"/>
          </a:p>
        </p:txBody>
      </p:sp>
    </p:spTree>
    <p:extLst>
      <p:ext uri="{BB962C8B-B14F-4D97-AF65-F5344CB8AC3E}">
        <p14:creationId xmlns:p14="http://schemas.microsoft.com/office/powerpoint/2010/main" val="37584984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a:solidFill>
                  <a:schemeClr val="accent1"/>
                </a:solidFill>
                <a:latin typeface="+mj-lt"/>
              </a:rPr>
              <a:t>We calculate C=AB, where all three matrices are </a:t>
            </a:r>
            <a:r>
              <a:rPr lang="en-GB" sz="2000" dirty="0" err="1">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5" name="Slide Number Placeholder 4">
            <a:extLst>
              <a:ext uri="{FF2B5EF4-FFF2-40B4-BE49-F238E27FC236}">
                <a16:creationId xmlns:a16="http://schemas.microsoft.com/office/drawing/2014/main" id="{70814029-B3BB-4942-8005-BBFE3048DFD4}"/>
              </a:ext>
            </a:extLst>
          </p:cNvPr>
          <p:cNvSpPr>
            <a:spLocks noGrp="1"/>
          </p:cNvSpPr>
          <p:nvPr>
            <p:ph type="sldNum" sz="quarter" idx="12"/>
          </p:nvPr>
        </p:nvSpPr>
        <p:spPr/>
        <p:txBody>
          <a:bodyPr/>
          <a:lstStyle/>
          <a:p>
            <a:fld id="{10338BC4-165C-45BE-83FF-C9C7D8E962C5}" type="slidenum">
              <a:rPr lang="en-GB" smtClean="0"/>
              <a:pPr/>
              <a:t>104</a:t>
            </a:fld>
            <a:endParaRPr lang="en-GB"/>
          </a:p>
        </p:txBody>
      </p:sp>
    </p:spTree>
    <p:extLst>
      <p:ext uri="{BB962C8B-B14F-4D97-AF65-F5344CB8AC3E}">
        <p14:creationId xmlns:p14="http://schemas.microsoft.com/office/powerpoint/2010/main" val="5658097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2680442017"/>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0.85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2x Intel® Xeon® CPU, E5-2695 v4 @ 2.1GHz (36 cores total) using </a:t>
            </a:r>
            <a:r>
              <a:rPr lang="en-GB" sz="2000" dirty="0" err="1"/>
              <a:t>gcc</a:t>
            </a:r>
            <a:r>
              <a:rPr lang="en-GB" sz="2000" dirty="0"/>
              <a:t> v6.1.</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5CDBEE18-3811-CB49-864B-E16328FFE043}"/>
              </a:ext>
            </a:extLst>
          </p:cNvPr>
          <p:cNvSpPr>
            <a:spLocks noGrp="1"/>
          </p:cNvSpPr>
          <p:nvPr>
            <p:ph type="sldNum" sz="quarter" idx="12"/>
          </p:nvPr>
        </p:nvSpPr>
        <p:spPr/>
        <p:txBody>
          <a:bodyPr/>
          <a:lstStyle/>
          <a:p>
            <a:fld id="{10338BC4-165C-45BE-83FF-C9C7D8E962C5}" type="slidenum">
              <a:rPr lang="en-GB" smtClean="0"/>
              <a:pPr/>
              <a:t>105</a:t>
            </a:fld>
            <a:endParaRPr lang="en-GB"/>
          </a:p>
        </p:txBody>
      </p:sp>
    </p:spTree>
    <p:extLst>
      <p:ext uri="{BB962C8B-B14F-4D97-AF65-F5344CB8AC3E}">
        <p14:creationId xmlns:p14="http://schemas.microsoft.com/office/powerpoint/2010/main" val="2673538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
        <p:nvSpPr>
          <p:cNvPr id="4" name="Rectangle 3"/>
          <p:cNvSpPr/>
          <p:nvPr/>
        </p:nvSpPr>
        <p:spPr>
          <a:xfrm>
            <a:off x="107504" y="1412776"/>
            <a:ext cx="8928992"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Slide Number Placeholder 2">
            <a:extLst>
              <a:ext uri="{FF2B5EF4-FFF2-40B4-BE49-F238E27FC236}">
                <a16:creationId xmlns:a16="http://schemas.microsoft.com/office/drawing/2014/main" id="{277FFD97-0ECB-0B4F-A225-DFB61E37CBDC}"/>
              </a:ext>
            </a:extLst>
          </p:cNvPr>
          <p:cNvSpPr>
            <a:spLocks noGrp="1"/>
          </p:cNvSpPr>
          <p:nvPr>
            <p:ph type="sldNum" sz="quarter" idx="12"/>
          </p:nvPr>
        </p:nvSpPr>
        <p:spPr/>
        <p:txBody>
          <a:bodyPr/>
          <a:lstStyle/>
          <a:p>
            <a:fld id="{10338BC4-165C-45BE-83FF-C9C7D8E962C5}" type="slidenum">
              <a:rPr lang="en-GB" smtClean="0"/>
              <a:pPr/>
              <a:t>106</a:t>
            </a:fld>
            <a:endParaRPr lang="en-GB"/>
          </a:p>
        </p:txBody>
      </p:sp>
    </p:spTree>
    <p:extLst>
      <p:ext uri="{BB962C8B-B14F-4D97-AF65-F5344CB8AC3E}">
        <p14:creationId xmlns:p14="http://schemas.microsoft.com/office/powerpoint/2010/main" val="33986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p:nvSpPr>
        <p:spPr>
          <a:xfrm>
            <a:off x="4355976" y="5085184"/>
            <a:ext cx="3930606" cy="1323439"/>
          </a:xfrm>
          <a:prstGeom prst="rect">
            <a:avLst/>
          </a:prstGeom>
          <a:noFill/>
        </p:spPr>
        <p:txBody>
          <a:bodyPr wrap="square" rtlCol="0">
            <a:spAutoFit/>
          </a:bodyPr>
          <a:lstStyle/>
          <a:p>
            <a:r>
              <a:rPr lang="en-GB" sz="2000" b="1" dirty="0">
                <a:solidFill>
                  <a:schemeClr val="accent2"/>
                </a:solidFill>
                <a:latin typeface="+mj-lt"/>
              </a:rPr>
              <a:t>Unroll the two outermost loops, instead setting loop indices </a:t>
            </a:r>
            <a:r>
              <a:rPr lang="en-GB" sz="2000" b="1" dirty="0" err="1">
                <a:solidFill>
                  <a:schemeClr val="accent2"/>
                </a:solidFill>
                <a:latin typeface="+mj-lt"/>
              </a:rPr>
              <a:t>i</a:t>
            </a:r>
            <a:r>
              <a:rPr lang="en-GB" sz="2000" b="1" dirty="0">
                <a:solidFill>
                  <a:schemeClr val="accent2"/>
                </a:solidFill>
                <a:latin typeface="+mj-lt"/>
              </a:rPr>
              <a:t> and j to be the global ids in the x and y direction</a:t>
            </a:r>
          </a:p>
        </p:txBody>
      </p:sp>
      <p:sp>
        <p:nvSpPr>
          <p:cNvPr id="3" name="Slide Number Placeholder 2">
            <a:extLst>
              <a:ext uri="{FF2B5EF4-FFF2-40B4-BE49-F238E27FC236}">
                <a16:creationId xmlns:a16="http://schemas.microsoft.com/office/drawing/2014/main" id="{43301E58-7802-3D45-AEC4-C823F3AC6B5C}"/>
              </a:ext>
            </a:extLst>
          </p:cNvPr>
          <p:cNvSpPr>
            <a:spLocks noGrp="1"/>
          </p:cNvSpPr>
          <p:nvPr>
            <p:ph type="sldNum" sz="quarter" idx="12"/>
          </p:nvPr>
        </p:nvSpPr>
        <p:spPr/>
        <p:txBody>
          <a:bodyPr/>
          <a:lstStyle/>
          <a:p>
            <a:fld id="{10338BC4-165C-45BE-83FF-C9C7D8E962C5}" type="slidenum">
              <a:rPr lang="en-GB" smtClean="0"/>
              <a:pPr/>
              <a:t>107</a:t>
            </a:fld>
            <a:endParaRPr lang="en-GB"/>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dissolv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a:t>
            </a:r>
          </a:p>
        </p:txBody>
      </p:sp>
      <p:sp>
        <p:nvSpPr>
          <p:cNvPr id="4" name="TextBox 3"/>
          <p:cNvSpPr txBox="1"/>
          <p:nvPr/>
        </p:nvSpPr>
        <p:spPr>
          <a:xfrm>
            <a:off x="4355976" y="5085184"/>
            <a:ext cx="3930606" cy="400110"/>
          </a:xfrm>
          <a:prstGeom prst="rect">
            <a:avLst/>
          </a:prstGeom>
          <a:noFill/>
        </p:spPr>
        <p:txBody>
          <a:bodyPr wrap="square" rtlCol="0">
            <a:spAutoFit/>
          </a:bodyPr>
          <a:lstStyle/>
          <a:p>
            <a:r>
              <a:rPr lang="en-GB" sz="2000" b="1" dirty="0">
                <a:solidFill>
                  <a:schemeClr val="accent2"/>
                </a:solidFill>
                <a:latin typeface="+mj-lt"/>
              </a:rPr>
              <a:t>Tidy up a bit</a:t>
            </a:r>
          </a:p>
        </p:txBody>
      </p:sp>
      <p:sp>
        <p:nvSpPr>
          <p:cNvPr id="3" name="Slide Number Placeholder 2">
            <a:extLst>
              <a:ext uri="{FF2B5EF4-FFF2-40B4-BE49-F238E27FC236}">
                <a16:creationId xmlns:a16="http://schemas.microsoft.com/office/drawing/2014/main" id="{5C462DC1-B3D8-264E-B52C-BD5D42AB51D0}"/>
              </a:ext>
            </a:extLst>
          </p:cNvPr>
          <p:cNvSpPr>
            <a:spLocks noGrp="1"/>
          </p:cNvSpPr>
          <p:nvPr>
            <p:ph type="sldNum" sz="quarter" idx="12"/>
          </p:nvPr>
        </p:nvSpPr>
        <p:spPr/>
        <p:txBody>
          <a:bodyPr/>
          <a:lstStyle/>
          <a:p>
            <a:fld id="{10338BC4-165C-45BE-83FF-C9C7D8E962C5}" type="slidenum">
              <a:rPr lang="en-GB" smtClean="0"/>
              <a:pPr/>
              <a:t>108</a:t>
            </a:fld>
            <a:endParaRPr lang="en-GB"/>
          </a:p>
        </p:txBody>
      </p:sp>
    </p:spTree>
    <p:extLst>
      <p:ext uri="{BB962C8B-B14F-4D97-AF65-F5344CB8AC3E}">
        <p14:creationId xmlns:p14="http://schemas.microsoft.com/office/powerpoint/2010/main" val="13620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
        <p:nvSpPr>
          <p:cNvPr id="5" name="Slide Number Placeholder 4">
            <a:extLst>
              <a:ext uri="{FF2B5EF4-FFF2-40B4-BE49-F238E27FC236}">
                <a16:creationId xmlns:a16="http://schemas.microsoft.com/office/drawing/2014/main" id="{2C61A483-B5D1-2642-9073-418665F16C10}"/>
              </a:ext>
            </a:extLst>
          </p:cNvPr>
          <p:cNvSpPr>
            <a:spLocks noGrp="1"/>
          </p:cNvSpPr>
          <p:nvPr>
            <p:ph type="sldNum" sz="quarter" idx="12"/>
          </p:nvPr>
        </p:nvSpPr>
        <p:spPr/>
        <p:txBody>
          <a:bodyPr/>
          <a:lstStyle/>
          <a:p>
            <a:fld id="{10338BC4-165C-45BE-83FF-C9C7D8E962C5}" type="slidenum">
              <a:rPr lang="en-GB" smtClean="0"/>
              <a:pPr/>
              <a:t>109</a:t>
            </a:fld>
            <a:endParaRPr lang="en-GB"/>
          </a:p>
        </p:txBody>
      </p:sp>
    </p:spTree>
    <p:extLst>
      <p:ext uri="{BB962C8B-B14F-4D97-AF65-F5344CB8AC3E}">
        <p14:creationId xmlns:p14="http://schemas.microsoft.com/office/powerpoint/2010/main" val="3620892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Some notes on setting up </a:t>
            </a:r>
            <a:r>
              <a:rPr lang="en-GB" dirty="0" err="1"/>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a:t>We will provide access to a machine with OpenCL implementations already installed</a:t>
            </a:r>
          </a:p>
          <a:p>
            <a:r>
              <a:rPr lang="en-GB" dirty="0"/>
              <a:t>We also provide some instructions for setting up OpenCL on your machine for a variety of major platforms and device types</a:t>
            </a:r>
          </a:p>
          <a:p>
            <a:pPr lvl="1"/>
            <a:r>
              <a:rPr lang="en-GB" dirty="0"/>
              <a:t>AMD CPU, GPU and APU</a:t>
            </a:r>
          </a:p>
          <a:p>
            <a:pPr lvl="1"/>
            <a:r>
              <a:rPr lang="en-GB" dirty="0"/>
              <a:t>Intel CPU</a:t>
            </a:r>
          </a:p>
          <a:p>
            <a:pPr lvl="1"/>
            <a:r>
              <a:rPr lang="en-GB" dirty="0"/>
              <a:t>NVIDIA GPU</a:t>
            </a:r>
          </a:p>
          <a:p>
            <a:r>
              <a:rPr lang="en-GB" dirty="0"/>
              <a:t>For the Linux setup slides we assume you are running 64-bit Ubuntu 12.04 LTS</a:t>
            </a:r>
          </a:p>
        </p:txBody>
      </p:sp>
      <p:sp>
        <p:nvSpPr>
          <p:cNvPr id="2" name="Slide Number Placeholder 1">
            <a:extLst>
              <a:ext uri="{FF2B5EF4-FFF2-40B4-BE49-F238E27FC236}">
                <a16:creationId xmlns:a16="http://schemas.microsoft.com/office/drawing/2014/main" id="{62662AC4-E7C3-EF4D-AF2B-C104C58A2EE0}"/>
              </a:ext>
            </a:extLst>
          </p:cNvPr>
          <p:cNvSpPr>
            <a:spLocks noGrp="1"/>
          </p:cNvSpPr>
          <p:nvPr>
            <p:ph type="sldNum" sz="quarter" idx="12"/>
          </p:nvPr>
        </p:nvSpPr>
        <p:spPr/>
        <p:txBody>
          <a:bodyPr/>
          <a:lstStyle/>
          <a:p>
            <a:fld id="{10338BC4-165C-45BE-83FF-C9C7D8E962C5}" type="slidenum">
              <a:rPr lang="en-GB" smtClean="0"/>
              <a:pPr/>
              <a:t>11</a:t>
            </a:fld>
            <a:endParaRPr lang="en-GB"/>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3" name="Rectangle 22"/>
          <p:cNvSpPr/>
          <p:nvPr/>
        </p:nvSpPr>
        <p:spPr>
          <a:xfrm>
            <a:off x="35496" y="1138673"/>
            <a:ext cx="4502590"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5" name="Rectangle 14"/>
          <p:cNvSpPr/>
          <p:nvPr/>
        </p:nvSpPr>
        <p:spPr>
          <a:xfrm>
            <a:off x="4427984" y="297314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
        <p:nvSpPr>
          <p:cNvPr id="3" name="Slide Number Placeholder 2">
            <a:extLst>
              <a:ext uri="{FF2B5EF4-FFF2-40B4-BE49-F238E27FC236}">
                <a16:creationId xmlns:a16="http://schemas.microsoft.com/office/drawing/2014/main" id="{52928B49-8CF5-184B-B7D0-12E5C2BE0809}"/>
              </a:ext>
            </a:extLst>
          </p:cNvPr>
          <p:cNvSpPr>
            <a:spLocks noGrp="1"/>
          </p:cNvSpPr>
          <p:nvPr>
            <p:ph type="sldNum" sz="quarter" idx="12"/>
          </p:nvPr>
        </p:nvSpPr>
        <p:spPr/>
        <p:txBody>
          <a:bodyPr/>
          <a:lstStyle/>
          <a:p>
            <a:fld id="{10338BC4-165C-45BE-83FF-C9C7D8E962C5}" type="slidenum">
              <a:rPr lang="en-GB" smtClean="0"/>
              <a:pPr/>
              <a:t>110</a:t>
            </a:fld>
            <a:endParaRPr lang="en-GB"/>
          </a:p>
        </p:txBody>
      </p: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0" grpId="0" animBg="1"/>
      <p:bldP spid="11" grpId="0" animBg="1"/>
      <p:bldP spid="12" grpId="0" animBg="1"/>
      <p:bldP spid="19" grpId="0" animBg="1"/>
      <p:bldP spid="16" grpId="0" animBg="1"/>
      <p:bldP spid="18" grpId="0" animBg="1"/>
      <p:bldP spid="15" grpId="0" animBg="1"/>
      <p:bldP spid="1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fontScale="77500" lnSpcReduction="20000"/>
          </a:bodyPr>
          <a:lstStyle/>
          <a:p>
            <a:r>
              <a:rPr lang="en-GB" dirty="0"/>
              <a:t>Matrices are stored in global memory.</a:t>
            </a:r>
          </a:p>
          <a:p>
            <a:r>
              <a:rPr lang="en-GB" dirty="0"/>
              <a:t>All the following results are from running C host code</a:t>
            </a:r>
          </a:p>
        </p:txBody>
      </p:sp>
      <p:graphicFrame>
        <p:nvGraphicFramePr>
          <p:cNvPr id="5" name="Table 4"/>
          <p:cNvGraphicFramePr>
            <a:graphicFrameLocks noGrp="1"/>
          </p:cNvGraphicFramePr>
          <p:nvPr>
            <p:extLst>
              <p:ext uri="{D42A27DB-BD31-4B8C-83A1-F6EECF244321}">
                <p14:modId xmlns:p14="http://schemas.microsoft.com/office/powerpoint/2010/main" val="4238281318"/>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NVIDIA® Tesla® P100 GPU with 56 compute units, 3,584 PEs, CUDA 9.1.84</a:t>
            </a:r>
          </a:p>
          <a:p>
            <a:r>
              <a:rPr lang="en-GB" dirty="0"/>
              <a:t>Device is 2x Intel® Xeon® CPU, E5-2695 v4 @ 2.1GHz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77C5A8C4-AB99-0B4D-81CD-338C4801C34F}"/>
              </a:ext>
            </a:extLst>
          </p:cNvPr>
          <p:cNvSpPr>
            <a:spLocks noGrp="1"/>
          </p:cNvSpPr>
          <p:nvPr>
            <p:ph type="sldNum" sz="quarter" idx="12"/>
          </p:nvPr>
        </p:nvSpPr>
        <p:spPr/>
        <p:txBody>
          <a:bodyPr/>
          <a:lstStyle/>
          <a:p>
            <a:fld id="{10338BC4-165C-45BE-83FF-C9C7D8E962C5}" type="slidenum">
              <a:rPr lang="en-GB" smtClean="0"/>
              <a:pPr/>
              <a:t>111</a:t>
            </a:fld>
            <a:endParaRPr lang="en-GB"/>
          </a:p>
        </p:txBody>
      </p:sp>
    </p:spTree>
    <p:extLst>
      <p:ext uri="{BB962C8B-B14F-4D97-AF65-F5344CB8AC3E}">
        <p14:creationId xmlns:p14="http://schemas.microsoft.com/office/powerpoint/2010/main" val="3535824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Matrix Multiplication</a:t>
            </a:r>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write your first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MatMul</a:t>
            </a:r>
            <a:endParaRPr lang="en-GB" dirty="0">
              <a:solidFill>
                <a:schemeClr val="accent2"/>
              </a:solidFill>
            </a:endParaRPr>
          </a:p>
          <a:p>
            <a:pPr lvl="1">
              <a:lnSpc>
                <a:spcPct val="110000"/>
              </a:lnSpc>
            </a:pPr>
            <a:r>
              <a:rPr lang="en-GB" dirty="0"/>
              <a:t>Start with the matrix multiplication serial code in </a:t>
            </a:r>
            <a:r>
              <a:rPr lang="en-GB" b="1" dirty="0" err="1">
                <a:latin typeface="Courier New" panose="02070309020205020404" pitchFamily="49" charset="0"/>
                <a:cs typeface="Courier New" panose="02070309020205020404" pitchFamily="49" charset="0"/>
              </a:rPr>
              <a:t>matrix_lib.c</a:t>
            </a:r>
            <a:r>
              <a:rPr lang="en-GB" b="1" dirty="0">
                <a:latin typeface="Courier New" panose="02070309020205020404" pitchFamily="49" charset="0"/>
                <a:cs typeface="Courier New" panose="02070309020205020404" pitchFamily="49" charset="0"/>
              </a:rPr>
              <a:t> </a:t>
            </a:r>
            <a:r>
              <a:rPr lang="en-GB" dirty="0"/>
              <a:t>and port this to a naïve kernel using the provided stub in </a:t>
            </a:r>
            <a:r>
              <a:rPr lang="en-GB" b="1" dirty="0" err="1">
                <a:latin typeface="Courier New" panose="02070309020205020404" pitchFamily="49" charset="0"/>
                <a:cs typeface="Courier New" panose="02070309020205020404" pitchFamily="49" charset="0"/>
              </a:rPr>
              <a:t>kernel.cl</a:t>
            </a:r>
            <a:endParaRPr lang="en-GB" b="1" dirty="0">
              <a:latin typeface="Courier New" panose="02070309020205020404" pitchFamily="49" charset="0"/>
              <a:cs typeface="Courier New" panose="02070309020205020404" pitchFamily="49" charset="0"/>
            </a:endParaRPr>
          </a:p>
          <a:p>
            <a:pPr lvl="1">
              <a:lnSpc>
                <a:spcPct val="110000"/>
              </a:lnSpc>
            </a:pPr>
            <a:r>
              <a:rPr lang="en-GB" dirty="0"/>
              <a:t>We provide an OpenCL host program including the function to generate matrices and test results</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matrix multiply results are correct</a:t>
            </a:r>
          </a:p>
          <a:p>
            <a:pPr lvl="1">
              <a:lnSpc>
                <a:spcPct val="110000"/>
              </a:lnSpc>
            </a:pPr>
            <a:r>
              <a:rPr lang="en-GB" dirty="0"/>
              <a:t>Report the runtime and the GFLOP/s</a:t>
            </a:r>
          </a:p>
        </p:txBody>
      </p:sp>
      <p:sp>
        <p:nvSpPr>
          <p:cNvPr id="2" name="Slide Number Placeholder 1">
            <a:extLst>
              <a:ext uri="{FF2B5EF4-FFF2-40B4-BE49-F238E27FC236}">
                <a16:creationId xmlns:a16="http://schemas.microsoft.com/office/drawing/2014/main" id="{735E62AC-B9EA-0543-AEE6-A5E8FCBC8755}"/>
              </a:ext>
            </a:extLst>
          </p:cNvPr>
          <p:cNvSpPr>
            <a:spLocks noGrp="1"/>
          </p:cNvSpPr>
          <p:nvPr>
            <p:ph type="sldNum" sz="quarter" idx="12"/>
          </p:nvPr>
        </p:nvSpPr>
        <p:spPr/>
        <p:txBody>
          <a:bodyPr/>
          <a:lstStyle/>
          <a:p>
            <a:fld id="{10338BC4-165C-45BE-83FF-C9C7D8E962C5}" type="slidenum">
              <a:rPr lang="en-GB" smtClean="0"/>
              <a:pPr/>
              <a:t>112</a:t>
            </a:fld>
            <a:endParaRPr lang="en-GB"/>
          </a:p>
        </p:txBody>
      </p:sp>
    </p:spTree>
    <p:extLst>
      <p:ext uri="{BB962C8B-B14F-4D97-AF65-F5344CB8AC3E}">
        <p14:creationId xmlns:p14="http://schemas.microsoft.com/office/powerpoint/2010/main" val="3988259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60D9BDBD-3730-2B44-904C-BE7E0D1D8157}"/>
              </a:ext>
            </a:extLst>
          </p:cNvPr>
          <p:cNvSpPr>
            <a:spLocks noGrp="1"/>
          </p:cNvSpPr>
          <p:nvPr>
            <p:ph type="sldNum" sz="quarter" idx="12"/>
          </p:nvPr>
        </p:nvSpPr>
        <p:spPr/>
        <p:txBody>
          <a:bodyPr/>
          <a:lstStyle/>
          <a:p>
            <a:fld id="{10338BC4-165C-45BE-83FF-C9C7D8E962C5}" type="slidenum">
              <a:rPr lang="en-GB" smtClean="0"/>
              <a:pPr/>
              <a:t>113</a:t>
            </a:fld>
            <a:endParaRPr lang="en-GB"/>
          </a:p>
        </p:txBody>
      </p:sp>
    </p:spTree>
    <p:extLst>
      <p:ext uri="{BB962C8B-B14F-4D97-AF65-F5344CB8AC3E}">
        <p14:creationId xmlns:p14="http://schemas.microsoft.com/office/powerpoint/2010/main" val="1502439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a:latin typeface="+mj-lt"/>
                <a:ea typeface="ヒラギノ角ゴ ProN W3" charset="-128"/>
                <a:cs typeface="Arial"/>
                <a:sym typeface="Myriad Set Text" charset="0"/>
              </a:rPr>
              <a:t>Dot product of a row of A and a column of B for each element of C</a:t>
            </a:r>
          </a:p>
        </p:txBody>
      </p:sp>
      <p:sp>
        <p:nvSpPr>
          <p:cNvPr id="2" name="Slide Number Placeholder 1">
            <a:extLst>
              <a:ext uri="{FF2B5EF4-FFF2-40B4-BE49-F238E27FC236}">
                <a16:creationId xmlns:a16="http://schemas.microsoft.com/office/drawing/2014/main" id="{EC3BA9DB-FBE5-E847-B47B-2652AE0912FC}"/>
              </a:ext>
            </a:extLst>
          </p:cNvPr>
          <p:cNvSpPr>
            <a:spLocks noGrp="1"/>
          </p:cNvSpPr>
          <p:nvPr>
            <p:ph type="sldNum" sz="quarter" idx="12"/>
          </p:nvPr>
        </p:nvSpPr>
        <p:spPr/>
        <p:txBody>
          <a:bodyPr/>
          <a:lstStyle/>
          <a:p>
            <a:fld id="{10338BC4-165C-45BE-83FF-C9C7D8E962C5}" type="slidenum">
              <a:rPr lang="en-GB" smtClean="0"/>
              <a:pPr/>
              <a:t>114</a:t>
            </a:fld>
            <a:endParaRPr lang="en-GB"/>
          </a:p>
        </p:txBody>
      </p:sp>
    </p:spTree>
    <p:extLst>
      <p:ext uri="{BB962C8B-B14F-4D97-AF65-F5344CB8AC3E}">
        <p14:creationId xmlns:p14="http://schemas.microsoft.com/office/powerpoint/2010/main" val="33788175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3D962045-08F8-9143-9E0E-F6A794E85E4C}"/>
              </a:ext>
            </a:extLst>
          </p:cNvPr>
          <p:cNvSpPr>
            <a:spLocks noGrp="1"/>
          </p:cNvSpPr>
          <p:nvPr>
            <p:ph type="sldNum" sz="quarter" idx="12"/>
          </p:nvPr>
        </p:nvSpPr>
        <p:spPr/>
        <p:txBody>
          <a:bodyPr/>
          <a:lstStyle/>
          <a:p>
            <a:fld id="{10338BC4-165C-45BE-83FF-C9C7D8E962C5}" type="slidenum">
              <a:rPr lang="en-GB" smtClean="0"/>
              <a:pPr/>
              <a:t>115</a:t>
            </a:fld>
            <a:endParaRPr lang="en-GB"/>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 / 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
        <p:nvSpPr>
          <p:cNvPr id="2" name="Slide Number Placeholder 1">
            <a:extLst>
              <a:ext uri="{FF2B5EF4-FFF2-40B4-BE49-F238E27FC236}">
                <a16:creationId xmlns:a16="http://schemas.microsoft.com/office/drawing/2014/main" id="{59E69090-9182-1741-9272-C889D96CAA37}"/>
              </a:ext>
            </a:extLst>
          </p:cNvPr>
          <p:cNvSpPr>
            <a:spLocks noGrp="1"/>
          </p:cNvSpPr>
          <p:nvPr>
            <p:ph type="sldNum" sz="quarter" idx="12"/>
          </p:nvPr>
        </p:nvSpPr>
        <p:spPr/>
        <p:txBody>
          <a:bodyPr/>
          <a:lstStyle/>
          <a:p>
            <a:fld id="{10338BC4-165C-45BE-83FF-C9C7D8E962C5}" type="slidenum">
              <a:rPr lang="en-GB" smtClean="0"/>
              <a:pPr/>
              <a:t>116</a:t>
            </a:fld>
            <a:endParaRPr lang="en-GB"/>
          </a:p>
        </p:txBody>
      </p:sp>
    </p:spTree>
    <p:extLst>
      <p:ext uri="{BB962C8B-B14F-4D97-AF65-F5344CB8AC3E}">
        <p14:creationId xmlns:p14="http://schemas.microsoft.com/office/powerpoint/2010/main" val="35098428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a:t>
            </a:r>
            <a:r>
              <a:rPr lang="en-GB" dirty="0" err="1"/>
              <a:t>KBytes</a:t>
            </a:r>
            <a:r>
              <a:rPr lang="en-GB" dirty="0"/>
              <a:t> per work-group</a:t>
            </a:r>
          </a:p>
          <a:p>
            <a:r>
              <a:rPr lang="en-GB" dirty="0">
                <a:solidFill>
                  <a:schemeClr val="accent6"/>
                </a:solidFill>
              </a:rPr>
              <a:t>Global / Constant Memory</a:t>
            </a:r>
          </a:p>
          <a:p>
            <a:pPr lvl="1"/>
            <a:r>
              <a:rPr lang="en-GB" dirty="0"/>
              <a:t>O(1-10) </a:t>
            </a:r>
            <a:r>
              <a:rPr lang="en-GB" dirty="0" err="1"/>
              <a:t>GBytes</a:t>
            </a:r>
            <a:r>
              <a:rPr lang="en-GB" dirty="0"/>
              <a:t> of Global memory</a:t>
            </a:r>
          </a:p>
          <a:p>
            <a:pPr lvl="1"/>
            <a:r>
              <a:rPr lang="en-GB" dirty="0"/>
              <a:t>O(10-100) </a:t>
            </a:r>
            <a:r>
              <a:rPr lang="en-GB" dirty="0" err="1"/>
              <a:t>KBytes</a:t>
            </a:r>
            <a:r>
              <a:rPr lang="en-GB" dirty="0"/>
              <a:t>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
        <p:nvSpPr>
          <p:cNvPr id="2" name="Slide Number Placeholder 1">
            <a:extLst>
              <a:ext uri="{FF2B5EF4-FFF2-40B4-BE49-F238E27FC236}">
                <a16:creationId xmlns:a16="http://schemas.microsoft.com/office/drawing/2014/main" id="{3B68A703-4807-7641-99DB-4F016B73DD17}"/>
              </a:ext>
            </a:extLst>
          </p:cNvPr>
          <p:cNvSpPr>
            <a:spLocks noGrp="1"/>
          </p:cNvSpPr>
          <p:nvPr>
            <p:ph type="sldNum" sz="quarter" idx="12"/>
          </p:nvPr>
        </p:nvSpPr>
        <p:spPr/>
        <p:txBody>
          <a:bodyPr/>
          <a:lstStyle/>
          <a:p>
            <a:fld id="{10338BC4-165C-45BE-83FF-C9C7D8E962C5}" type="slidenum">
              <a:rPr lang="en-GB" smtClean="0"/>
              <a:pPr/>
              <a:t>117</a:t>
            </a:fld>
            <a:endParaRPr lang="en-GB"/>
          </a:p>
        </p:txBody>
      </p:sp>
    </p:spTree>
    <p:extLst>
      <p:ext uri="{BB962C8B-B14F-4D97-AF65-F5344CB8AC3E}">
        <p14:creationId xmlns:p14="http://schemas.microsoft.com/office/powerpoint/2010/main" val="29313975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
        <p:nvSpPr>
          <p:cNvPr id="3" name="Slide Number Placeholder 2">
            <a:extLst>
              <a:ext uri="{FF2B5EF4-FFF2-40B4-BE49-F238E27FC236}">
                <a16:creationId xmlns:a16="http://schemas.microsoft.com/office/drawing/2014/main" id="{B649D353-29E5-4C45-926A-9B6B456709B5}"/>
              </a:ext>
            </a:extLst>
          </p:cNvPr>
          <p:cNvSpPr>
            <a:spLocks noGrp="1"/>
          </p:cNvSpPr>
          <p:nvPr>
            <p:ph type="sldNum" sz="quarter" idx="12"/>
          </p:nvPr>
        </p:nvSpPr>
        <p:spPr/>
        <p:txBody>
          <a:bodyPr/>
          <a:lstStyle/>
          <a:p>
            <a:fld id="{10338BC4-165C-45BE-83FF-C9C7D8E962C5}" type="slidenum">
              <a:rPr lang="en-GB" smtClean="0"/>
              <a:pPr/>
              <a:t>118</a:t>
            </a:fld>
            <a:endParaRPr lang="en-GB"/>
          </a:p>
        </p:txBody>
      </p:sp>
    </p:spTree>
    <p:extLst>
      <p:ext uri="{BB962C8B-B14F-4D97-AF65-F5344CB8AC3E}">
        <p14:creationId xmlns:p14="http://schemas.microsoft.com/office/powerpoint/2010/main" val="12635799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Compute Unit,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async_work_group_strided_copy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334247" y="6488668"/>
            <a:ext cx="3787896" cy="369332"/>
          </a:xfrm>
          <a:prstGeom prst="rect">
            <a:avLst/>
          </a:prstGeom>
          <a:noFill/>
        </p:spPr>
        <p:txBody>
          <a:bodyPr wrap="none" rtlCol="0">
            <a:spAutoFit/>
          </a:bodyPr>
          <a:lstStyle/>
          <a:p>
            <a:r>
              <a:rPr lang="en-GB" dirty="0"/>
              <a:t>* Typical figures for a discrete GPU</a:t>
            </a:r>
          </a:p>
        </p:txBody>
      </p:sp>
      <p:sp>
        <p:nvSpPr>
          <p:cNvPr id="5" name="Slide Number Placeholder 4">
            <a:extLst>
              <a:ext uri="{FF2B5EF4-FFF2-40B4-BE49-F238E27FC236}">
                <a16:creationId xmlns:a16="http://schemas.microsoft.com/office/drawing/2014/main" id="{92299B38-E413-824D-8335-712C86E27FC3}"/>
              </a:ext>
            </a:extLst>
          </p:cNvPr>
          <p:cNvSpPr>
            <a:spLocks noGrp="1"/>
          </p:cNvSpPr>
          <p:nvPr>
            <p:ph type="sldNum" sz="quarter" idx="12"/>
          </p:nvPr>
        </p:nvSpPr>
        <p:spPr/>
        <p:txBody>
          <a:bodyPr/>
          <a:lstStyle/>
          <a:p>
            <a:fld id="{10338BC4-165C-45BE-83FF-C9C7D8E962C5}" type="slidenum">
              <a:rPr lang="en-GB" smtClean="0"/>
              <a:pPr/>
              <a:t>119</a:t>
            </a:fld>
            <a:endParaRPr lang="en-GB"/>
          </a:p>
        </p:txBody>
      </p:sp>
    </p:spTree>
    <p:extLst>
      <p:ext uri="{BB962C8B-B14F-4D97-AF65-F5344CB8AC3E}">
        <p14:creationId xmlns:p14="http://schemas.microsoft.com/office/powerpoint/2010/main" val="1831038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
        <p:nvSpPr>
          <p:cNvPr id="3" name="Slide Number Placeholder 2">
            <a:extLst>
              <a:ext uri="{FF2B5EF4-FFF2-40B4-BE49-F238E27FC236}">
                <a16:creationId xmlns:a16="http://schemas.microsoft.com/office/drawing/2014/main" id="{9D7D56B4-CAD9-354C-A34D-F63859CBE9A5}"/>
              </a:ext>
            </a:extLst>
          </p:cNvPr>
          <p:cNvSpPr>
            <a:spLocks noGrp="1"/>
          </p:cNvSpPr>
          <p:nvPr>
            <p:ph type="sldNum" sz="quarter" idx="12"/>
          </p:nvPr>
        </p:nvSpPr>
        <p:spPr/>
        <p:txBody>
          <a:bodyPr/>
          <a:lstStyle/>
          <a:p>
            <a:fld id="{10338BC4-165C-45BE-83FF-C9C7D8E962C5}" type="slidenum">
              <a:rPr lang="en-GB" smtClean="0"/>
              <a:pPr/>
              <a:t>12</a:t>
            </a:fld>
            <a:endParaRPr lang="en-GB"/>
          </a:p>
        </p:txBody>
      </p:sp>
    </p:spTree>
    <p:extLst>
      <p:ext uri="{BB962C8B-B14F-4D97-AF65-F5344CB8AC3E}">
        <p14:creationId xmlns:p14="http://schemas.microsoft.com/office/powerpoint/2010/main" val="413064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
        <p:nvSpPr>
          <p:cNvPr id="4" name="Slide Number Placeholder 3">
            <a:extLst>
              <a:ext uri="{FF2B5EF4-FFF2-40B4-BE49-F238E27FC236}">
                <a16:creationId xmlns:a16="http://schemas.microsoft.com/office/drawing/2014/main" id="{C8F2F119-421C-D74D-BEEC-A6644790CE48}"/>
              </a:ext>
            </a:extLst>
          </p:cNvPr>
          <p:cNvSpPr>
            <a:spLocks noGrp="1"/>
          </p:cNvSpPr>
          <p:nvPr>
            <p:ph type="sldNum" sz="quarter" idx="12"/>
          </p:nvPr>
        </p:nvSpPr>
        <p:spPr/>
        <p:txBody>
          <a:bodyPr/>
          <a:lstStyle/>
          <a:p>
            <a:fld id="{10338BC4-165C-45BE-83FF-C9C7D8E962C5}" type="slidenum">
              <a:rPr lang="en-GB" smtClean="0"/>
              <a:pPr/>
              <a:t>120</a:t>
            </a:fld>
            <a:endParaRPr lang="en-GB"/>
          </a:p>
        </p:txBody>
      </p:sp>
    </p:spTree>
    <p:extLst>
      <p:ext uri="{BB962C8B-B14F-4D97-AF65-F5344CB8AC3E}">
        <p14:creationId xmlns:p14="http://schemas.microsoft.com/office/powerpoint/2010/main" val="1579869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09C49299-9B85-5D47-8EED-F867486329AD}"/>
              </a:ext>
            </a:extLst>
          </p:cNvPr>
          <p:cNvSpPr>
            <a:spLocks noGrp="1"/>
          </p:cNvSpPr>
          <p:nvPr>
            <p:ph type="sldNum" sz="quarter" idx="12"/>
          </p:nvPr>
        </p:nvSpPr>
        <p:spPr/>
        <p:txBody>
          <a:bodyPr/>
          <a:lstStyle/>
          <a:p>
            <a:fld id="{10338BC4-165C-45BE-83FF-C9C7D8E962C5}" type="slidenum">
              <a:rPr lang="en-GB" smtClean="0"/>
              <a:pPr/>
              <a:t>121</a:t>
            </a:fld>
            <a:endParaRPr lang="en-GB"/>
          </a:p>
        </p:txBody>
      </p:sp>
    </p:spTree>
    <p:extLst>
      <p:ext uri="{BB962C8B-B14F-4D97-AF65-F5344CB8AC3E}">
        <p14:creationId xmlns:p14="http://schemas.microsoft.com/office/powerpoint/2010/main" val="22660705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For each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Between work-items in a work-group:</a:t>
            </a:r>
          </a:p>
          <a:p>
            <a:pPr lvl="1">
              <a:lnSpc>
                <a:spcPct val="110000"/>
              </a:lnSpc>
            </a:pPr>
            <a:r>
              <a:rPr lang="en-GB" dirty="0"/>
              <a:t>Local memory is consistent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b="1" dirty="0">
                <a:solidFill>
                  <a:schemeClr val="accent2"/>
                </a:solidFill>
              </a:rPr>
              <a:t>commands</a:t>
            </a:r>
            <a:r>
              <a:rPr lang="en-GB" dirty="0">
                <a:solidFill>
                  <a:schemeClr val="accent2"/>
                </a:solidFill>
              </a:rPr>
              <a:t> </a:t>
            </a:r>
            <a:r>
              <a:rPr lang="en-GB" dirty="0"/>
              <a:t>(e.g. kernel invocations) is enforced by </a:t>
            </a:r>
            <a:r>
              <a:rPr lang="en-GB" b="1" dirty="0">
                <a:solidFill>
                  <a:schemeClr val="accent2"/>
                </a:solidFill>
              </a:rPr>
              <a:t>synchronization</a:t>
            </a:r>
            <a:r>
              <a:rPr lang="en-GB" dirty="0">
                <a:solidFill>
                  <a:schemeClr val="accent2"/>
                </a:solidFill>
              </a:rPr>
              <a:t> </a:t>
            </a:r>
            <a:r>
              <a:rPr lang="en-GB" dirty="0"/>
              <a:t>(barriers, events, in-order queue) </a:t>
            </a:r>
          </a:p>
        </p:txBody>
      </p:sp>
      <p:sp>
        <p:nvSpPr>
          <p:cNvPr id="4" name="Slide Number Placeholder 3">
            <a:extLst>
              <a:ext uri="{FF2B5EF4-FFF2-40B4-BE49-F238E27FC236}">
                <a16:creationId xmlns:a16="http://schemas.microsoft.com/office/drawing/2014/main" id="{23E1D6B6-7D3F-1B43-A65C-AD7BEAF18309}"/>
              </a:ext>
            </a:extLst>
          </p:cNvPr>
          <p:cNvSpPr>
            <a:spLocks noGrp="1"/>
          </p:cNvSpPr>
          <p:nvPr>
            <p:ph type="sldNum" sz="quarter" idx="12"/>
          </p:nvPr>
        </p:nvSpPr>
        <p:spPr/>
        <p:txBody>
          <a:bodyPr/>
          <a:lstStyle/>
          <a:p>
            <a:fld id="{10338BC4-165C-45BE-83FF-C9C7D8E962C5}" type="slidenum">
              <a:rPr lang="en-GB" smtClean="0"/>
              <a:pPr/>
              <a:t>122</a:t>
            </a:fld>
            <a:endParaRPr lang="en-GB"/>
          </a:p>
        </p:txBody>
      </p:sp>
    </p:spTree>
    <p:extLst>
      <p:ext uri="{BB962C8B-B14F-4D97-AF65-F5344CB8AC3E}">
        <p14:creationId xmlns:p14="http://schemas.microsoft.com/office/powerpoint/2010/main" val="18651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9036496" cy="5256584"/>
          </a:xfrm>
        </p:spPr>
        <p:txBody>
          <a:bodyPr>
            <a:normAutofit fontScale="70000" lnSpcReduction="20000"/>
          </a:bodyPr>
          <a:lstStyle/>
          <a:p>
            <a:r>
              <a:rPr lang="en-GB" b="1" i="1" u="sng" dirty="0"/>
              <a:t>Within</a:t>
            </a:r>
            <a:r>
              <a:rPr lang="en-GB" dirty="0"/>
              <a:t>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a:t>
            </a:r>
            <a:r>
              <a:rPr lang="en-GB" b="1" i="1" u="sng" dirty="0">
                <a:solidFill>
                  <a:srgbClr val="FF0000"/>
                </a:solidFill>
              </a:rPr>
              <a:t>uniform</a:t>
            </a:r>
            <a:r>
              <a:rPr lang="en-GB" dirty="0"/>
              <a:t>, i.e.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Between different work-groups:</a:t>
            </a:r>
          </a:p>
          <a:p>
            <a:pPr lvl="1"/>
            <a:r>
              <a:rPr lang="en-GB" dirty="0"/>
              <a:t>No guarantees as to where and when a particular work-group will be executed relative to other work-groups</a:t>
            </a:r>
          </a:p>
          <a:p>
            <a:pPr lvl="1"/>
            <a:r>
              <a:rPr lang="en-GB" dirty="0">
                <a:solidFill>
                  <a:schemeClr val="accent4"/>
                </a:solidFill>
              </a:rPr>
              <a:t>Cannot exchange data, or have barrier-like synchronization between two different work-groups! (Critical issue!)</a:t>
            </a:r>
          </a:p>
          <a:p>
            <a:pPr lvl="1"/>
            <a:r>
              <a:rPr lang="en-GB" b="1" u="sng" dirty="0">
                <a:solidFill>
                  <a:schemeClr val="accent2"/>
                </a:solidFill>
              </a:rPr>
              <a:t>Only solution</a:t>
            </a:r>
            <a:r>
              <a:rPr lang="en-GB" dirty="0">
                <a:solidFill>
                  <a:schemeClr val="accent2"/>
                </a:solidFill>
              </a:rPr>
              <a:t>: finish executing the kernel and start executing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951305D-139F-4847-960B-D34E96B4AA8D}"/>
              </a:ext>
            </a:extLst>
          </p:cNvPr>
          <p:cNvSpPr>
            <a:spLocks noGrp="1"/>
          </p:cNvSpPr>
          <p:nvPr>
            <p:ph type="sldNum" sz="quarter" idx="12"/>
          </p:nvPr>
        </p:nvSpPr>
        <p:spPr>
          <a:xfrm>
            <a:off x="6902896" y="6492875"/>
            <a:ext cx="2133600" cy="365125"/>
          </a:xfrm>
        </p:spPr>
        <p:txBody>
          <a:bodyPr/>
          <a:lstStyle/>
          <a:p>
            <a:fld id="{10338BC4-165C-45BE-83FF-C9C7D8E962C5}" type="slidenum">
              <a:rPr lang="en-GB" smtClean="0"/>
              <a:pPr/>
              <a:t>123</a:t>
            </a:fld>
            <a:endParaRPr lang="en-GB" dirty="0"/>
          </a:p>
        </p:txBody>
      </p:sp>
    </p:spTree>
    <p:extLst>
      <p:ext uri="{BB962C8B-B14F-4D97-AF65-F5344CB8AC3E}">
        <p14:creationId xmlns:p14="http://schemas.microsoft.com/office/powerpoint/2010/main" val="368892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There may be significant overhead to manage work-items and work-groups.</a:t>
            </a:r>
          </a:p>
          <a:p>
            <a:r>
              <a:rPr lang="en-GB" sz="2400" dirty="0"/>
              <a:t>So let’s try having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Slide Number Placeholder 1">
            <a:extLst>
              <a:ext uri="{FF2B5EF4-FFF2-40B4-BE49-F238E27FC236}">
                <a16:creationId xmlns:a16="http://schemas.microsoft.com/office/drawing/2014/main" id="{B6D1FC63-D89F-944D-B2C9-7D561416356A}"/>
              </a:ext>
            </a:extLst>
          </p:cNvPr>
          <p:cNvSpPr>
            <a:spLocks noGrp="1"/>
          </p:cNvSpPr>
          <p:nvPr>
            <p:ph type="sldNum" sz="quarter" idx="12"/>
          </p:nvPr>
        </p:nvSpPr>
        <p:spPr/>
        <p:txBody>
          <a:bodyPr/>
          <a:lstStyle/>
          <a:p>
            <a:fld id="{10338BC4-165C-45BE-83FF-C9C7D8E962C5}" type="slidenum">
              <a:rPr lang="en-GB" smtClean="0"/>
              <a:pPr/>
              <a:t>124</a:t>
            </a:fld>
            <a:endParaRPr lang="en-GB"/>
          </a:p>
        </p:txBody>
      </p:sp>
    </p:spTree>
    <p:extLst>
      <p:ext uri="{BB962C8B-B14F-4D97-AF65-F5344CB8AC3E}">
        <p14:creationId xmlns:p14="http://schemas.microsoft.com/office/powerpoint/2010/main" val="5067288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leave to the run-time</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we will have a lot fewer work-items and work-groups.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0C5BB49-0164-5B42-94E2-F15C25E624D2}"/>
              </a:ext>
            </a:extLst>
          </p:cNvPr>
          <p:cNvSpPr>
            <a:spLocks noGrp="1"/>
          </p:cNvSpPr>
          <p:nvPr>
            <p:ph type="sldNum" sz="quarter" idx="12"/>
          </p:nvPr>
        </p:nvSpPr>
        <p:spPr/>
        <p:txBody>
          <a:bodyPr/>
          <a:lstStyle/>
          <a:p>
            <a:fld id="{10338BC4-165C-45BE-83FF-C9C7D8E962C5}" type="slidenum">
              <a:rPr lang="en-GB" smtClean="0"/>
              <a:pPr/>
              <a:t>125</a:t>
            </a:fld>
            <a:endParaRPr lang="en-GB"/>
          </a:p>
        </p:txBody>
      </p:sp>
    </p:spTree>
    <p:extLst>
      <p:ext uri="{BB962C8B-B14F-4D97-AF65-F5344CB8AC3E}">
        <p14:creationId xmlns:p14="http://schemas.microsoft.com/office/powerpoint/2010/main" val="42206844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a:t>
            </a:r>
            <a:r>
              <a:rPr lang="en-GB" sz="2000" b="1" dirty="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 j;</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a:t>
            </a:r>
          </a:p>
          <a:p>
            <a:pPr marL="0" indent="0">
              <a:buNone/>
            </a:pPr>
            <a:r>
              <a:rPr lang="en-GB" sz="2000" b="1" dirty="0">
                <a:solidFill>
                  <a:schemeClr val="accent1"/>
                </a:solidFill>
                <a:latin typeface="Courier New Bold"/>
              </a:rPr>
              <a:t>    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a:t>
            </a:r>
          </a:p>
          <a:p>
            <a:pPr marL="0" inden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234280"/>
            <a:ext cx="8928992" cy="1143000"/>
          </a:xfrm>
        </p:spPr>
        <p:txBody>
          <a:bodyPr>
            <a:noAutofit/>
          </a:bodyPr>
          <a:lstStyle/>
          <a:p>
            <a:r>
              <a:rPr lang="en-GB" sz="3600" dirty="0"/>
              <a:t>Reduce work-item overhead</a:t>
            </a:r>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a:t>Do a whole row of C per work-item</a:t>
            </a:r>
          </a:p>
        </p:txBody>
      </p:sp>
      <p:sp>
        <p:nvSpPr>
          <p:cNvPr id="5" name="Slide Number Placeholder 4">
            <a:extLst>
              <a:ext uri="{FF2B5EF4-FFF2-40B4-BE49-F238E27FC236}">
                <a16:creationId xmlns:a16="http://schemas.microsoft.com/office/drawing/2014/main" id="{176654AB-BF22-964F-ACFE-EA1879F9039B}"/>
              </a:ext>
            </a:extLst>
          </p:cNvPr>
          <p:cNvSpPr>
            <a:spLocks noGrp="1"/>
          </p:cNvSpPr>
          <p:nvPr>
            <p:ph type="sldNum" sz="quarter" idx="12"/>
          </p:nvPr>
        </p:nvSpPr>
        <p:spPr/>
        <p:txBody>
          <a:bodyPr/>
          <a:lstStyle/>
          <a:p>
            <a:fld id="{10338BC4-165C-45BE-83FF-C9C7D8E962C5}" type="slidenum">
              <a:rPr lang="en-GB" smtClean="0"/>
              <a:pPr/>
              <a:t>126</a:t>
            </a:fld>
            <a:endParaRPr lang="en-GB"/>
          </a:p>
        </p:txBody>
      </p:sp>
    </p:spTree>
    <p:extLst>
      <p:ext uri="{BB962C8B-B14F-4D97-AF65-F5344CB8AC3E}">
        <p14:creationId xmlns:p14="http://schemas.microsoft.com/office/powerpoint/2010/main" val="24840265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latin typeface="Courier New Bold"/>
              </a:rPr>
              <a:t>(</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latin typeface="Courier New Bold"/>
              </a:rPr>
              <a:t>  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p>
          <a:p>
            <a:endParaRPr lang="en-GB" sz="1100" b="1" dirty="0">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p:txBody>
      </p:sp>
      <p:sp>
        <p:nvSpPr>
          <p:cNvPr id="3" name="Slide Number Placeholder 2">
            <a:extLst>
              <a:ext uri="{FF2B5EF4-FFF2-40B4-BE49-F238E27FC236}">
                <a16:creationId xmlns:a16="http://schemas.microsoft.com/office/drawing/2014/main" id="{B4804B08-06ED-4D4D-8373-0B1CF55314F6}"/>
              </a:ext>
            </a:extLst>
          </p:cNvPr>
          <p:cNvSpPr>
            <a:spLocks noGrp="1"/>
          </p:cNvSpPr>
          <p:nvPr>
            <p:ph type="sldNum" sz="quarter" idx="12"/>
          </p:nvPr>
        </p:nvSpPr>
        <p:spPr/>
        <p:txBody>
          <a:bodyPr/>
          <a:lstStyle/>
          <a:p>
            <a:fld id="{10338BC4-165C-45BE-83FF-C9C7D8E962C5}" type="slidenum">
              <a:rPr lang="en-GB" smtClean="0"/>
              <a:pPr/>
              <a:t>127</a:t>
            </a:fld>
            <a:endParaRPr lang="en-GB"/>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767102725"/>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5436096" y="4490526"/>
            <a:ext cx="2842445" cy="461665"/>
          </a:xfrm>
          <a:prstGeom prst="rect">
            <a:avLst/>
          </a:prstGeom>
          <a:noFill/>
        </p:spPr>
        <p:txBody>
          <a:bodyPr wrap="none" rtlCol="0">
            <a:spAutoFit/>
          </a:bodyPr>
          <a:lstStyle/>
          <a:p>
            <a:r>
              <a:rPr lang="en-GB" sz="2400" dirty="0">
                <a:solidFill>
                  <a:schemeClr val="accent3"/>
                </a:solidFill>
              </a:rPr>
              <a:t>This hasn’t helped.</a:t>
            </a:r>
          </a:p>
        </p:txBody>
      </p:sp>
      <p:sp>
        <p:nvSpPr>
          <p:cNvPr id="12" name="TextBox 11">
            <a:extLst>
              <a:ext uri="{FF2B5EF4-FFF2-40B4-BE49-F238E27FC236}">
                <a16:creationId xmlns:a16="http://schemas.microsoft.com/office/drawing/2014/main" id="{37E59A25-A789-9C45-B00F-2B78195D56C3}"/>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EACF0643-39A2-EE49-80E9-000091617238}"/>
              </a:ext>
            </a:extLst>
          </p:cNvPr>
          <p:cNvSpPr>
            <a:spLocks noGrp="1"/>
          </p:cNvSpPr>
          <p:nvPr>
            <p:ph type="sldNum" sz="quarter" idx="12"/>
          </p:nvPr>
        </p:nvSpPr>
        <p:spPr/>
        <p:txBody>
          <a:bodyPr/>
          <a:lstStyle/>
          <a:p>
            <a:fld id="{10338BC4-165C-45BE-83FF-C9C7D8E962C5}" type="slidenum">
              <a:rPr lang="en-GB" smtClean="0"/>
              <a:pPr/>
              <a:t>128</a:t>
            </a:fld>
            <a:endParaRPr lang="en-GB"/>
          </a:p>
        </p:txBody>
      </p:sp>
    </p:spTree>
    <p:extLst>
      <p:ext uri="{BB962C8B-B14F-4D97-AF65-F5344CB8AC3E}">
        <p14:creationId xmlns:p14="http://schemas.microsoft.com/office/powerpoint/2010/main" val="30344576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from global memory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9FD9EE4-2F87-F34E-A396-F43458BD6E5D}"/>
              </a:ext>
            </a:extLst>
          </p:cNvPr>
          <p:cNvSpPr>
            <a:spLocks noGrp="1"/>
          </p:cNvSpPr>
          <p:nvPr>
            <p:ph type="sldNum" sz="quarter" idx="12"/>
          </p:nvPr>
        </p:nvSpPr>
        <p:spPr/>
        <p:txBody>
          <a:bodyPr/>
          <a:lstStyle/>
          <a:p>
            <a:fld id="{10338BC4-165C-45BE-83FF-C9C7D8E962C5}" type="slidenum">
              <a:rPr lang="en-GB" smtClean="0"/>
              <a:pPr/>
              <a:t>129</a:t>
            </a:fld>
            <a:endParaRPr lang="en-GB"/>
          </a:p>
        </p:txBody>
      </p:sp>
    </p:spTree>
    <p:extLst>
      <p:ext uri="{BB962C8B-B14F-4D97-AF65-F5344CB8AC3E}">
        <p14:creationId xmlns:p14="http://schemas.microsoft.com/office/powerpoint/2010/main" val="3053668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
        <p:nvSpPr>
          <p:cNvPr id="4" name="Slide Number Placeholder 3">
            <a:extLst>
              <a:ext uri="{FF2B5EF4-FFF2-40B4-BE49-F238E27FC236}">
                <a16:creationId xmlns:a16="http://schemas.microsoft.com/office/drawing/2014/main" id="{5823CF6F-03EA-5442-9948-9BAA81CBE1A3}"/>
              </a:ext>
            </a:extLst>
          </p:cNvPr>
          <p:cNvSpPr>
            <a:spLocks noGrp="1"/>
          </p:cNvSpPr>
          <p:nvPr>
            <p:ph type="sldNum" sz="quarter" idx="12"/>
          </p:nvPr>
        </p:nvSpPr>
        <p:spPr/>
        <p:txBody>
          <a:bodyPr/>
          <a:lstStyle/>
          <a:p>
            <a:fld id="{10338BC4-165C-45BE-83FF-C9C7D8E962C5}" type="slidenum">
              <a:rPr lang="en-GB" smtClean="0"/>
              <a:pPr/>
              <a:t>13</a:t>
            </a:fld>
            <a:endParaRPr lang="en-GB"/>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(3/3)</a:t>
            </a:r>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1"/>
                </a:solidFill>
                <a:latin typeface="Courier New Bold"/>
              </a:rPr>
              <a:t>  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  for</a:t>
            </a:r>
            <a:r>
              <a:rPr lang="en-GB" sz="1800" b="1" dirty="0">
                <a:latin typeface="Courier New Bold"/>
              </a:rPr>
              <a:t> (j = 0; j &lt; N; j++) {</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a:latin typeface="+mj-lt"/>
              </a:rPr>
              <a:t>(Actually, this is using </a:t>
            </a:r>
            <a:r>
              <a:rPr lang="en-US" sz="1400" b="1" i="1" dirty="0">
                <a:latin typeface="+mj-lt"/>
              </a:rPr>
              <a:t>far</a:t>
            </a:r>
            <a:r>
              <a:rPr lang="en-US" sz="1400" dirty="0">
                <a:latin typeface="+mj-lt"/>
              </a:rPr>
              <a:t> more private memory than we’ll have and so </a:t>
            </a:r>
            <a:r>
              <a:rPr lang="en-US" sz="1400" dirty="0" err="1">
                <a:latin typeface="+mj-lt"/>
              </a:rPr>
              <a:t>Awrk</a:t>
            </a:r>
            <a:r>
              <a:rPr lang="en-US" sz="1400" dirty="0">
                <a:latin typeface="+mj-lt"/>
              </a:rPr>
              <a:t>[] will be spilled to global memory)</a:t>
            </a:r>
          </a:p>
        </p:txBody>
      </p:sp>
      <p:sp>
        <p:nvSpPr>
          <p:cNvPr id="6" name="Slide Number Placeholder 5">
            <a:extLst>
              <a:ext uri="{FF2B5EF4-FFF2-40B4-BE49-F238E27FC236}">
                <a16:creationId xmlns:a16="http://schemas.microsoft.com/office/drawing/2014/main" id="{17356E92-48B4-0D48-BE03-32927F9F516D}"/>
              </a:ext>
            </a:extLst>
          </p:cNvPr>
          <p:cNvSpPr>
            <a:spLocks noGrp="1"/>
          </p:cNvSpPr>
          <p:nvPr>
            <p:ph type="sldNum" sz="quarter" idx="12"/>
          </p:nvPr>
        </p:nvSpPr>
        <p:spPr>
          <a:xfrm>
            <a:off x="6553200" y="6237312"/>
            <a:ext cx="2133600" cy="365125"/>
          </a:xfrm>
        </p:spPr>
        <p:txBody>
          <a:bodyPr/>
          <a:lstStyle/>
          <a:p>
            <a:fld id="{10338BC4-165C-45BE-83FF-C9C7D8E962C5}" type="slidenum">
              <a:rPr lang="en-GB" smtClean="0"/>
              <a:pPr/>
              <a:t>130</a:t>
            </a:fld>
            <a:endParaRPr lang="en-GB" dirty="0"/>
          </a:p>
        </p:txBody>
      </p:sp>
    </p:spTree>
    <p:extLst>
      <p:ext uri="{BB962C8B-B14F-4D97-AF65-F5344CB8AC3E}">
        <p14:creationId xmlns:p14="http://schemas.microsoft.com/office/powerpoint/2010/main" val="28640475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508905198"/>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112529" y="4851792"/>
            <a:ext cx="4834880" cy="461665"/>
          </a:xfrm>
          <a:prstGeom prst="rect">
            <a:avLst/>
          </a:prstGeom>
          <a:noFill/>
        </p:spPr>
        <p:txBody>
          <a:bodyPr wrap="square" rtlCol="0">
            <a:spAutoFit/>
          </a:bodyPr>
          <a:lstStyle/>
          <a:p>
            <a:r>
              <a:rPr lang="en-GB" sz="2400" dirty="0">
                <a:solidFill>
                  <a:schemeClr val="accent2"/>
                </a:solidFill>
              </a:rPr>
              <a:t>Mixed, and still slower than naïve</a:t>
            </a:r>
          </a:p>
        </p:txBody>
      </p:sp>
      <p:sp>
        <p:nvSpPr>
          <p:cNvPr id="14" name="TextBox 13">
            <a:extLst>
              <a:ext uri="{FF2B5EF4-FFF2-40B4-BE49-F238E27FC236}">
                <a16:creationId xmlns:a16="http://schemas.microsoft.com/office/drawing/2014/main" id="{214D2A75-40AD-F349-BE9B-5C5E9A37647D}"/>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16540FA1-6211-AC44-A2E4-A81F469F4AF5}"/>
              </a:ext>
            </a:extLst>
          </p:cNvPr>
          <p:cNvSpPr>
            <a:spLocks noGrp="1"/>
          </p:cNvSpPr>
          <p:nvPr>
            <p:ph type="sldNum" sz="quarter" idx="12"/>
          </p:nvPr>
        </p:nvSpPr>
        <p:spPr/>
        <p:txBody>
          <a:bodyPr/>
          <a:lstStyle/>
          <a:p>
            <a:fld id="{10338BC4-165C-45BE-83FF-C9C7D8E962C5}" type="slidenum">
              <a:rPr lang="en-GB" smtClean="0"/>
              <a:pPr/>
              <a:t>131</a:t>
            </a:fld>
            <a:endParaRPr lang="en-GB"/>
          </a:p>
        </p:txBody>
      </p:sp>
    </p:spTree>
    <p:extLst>
      <p:ext uri="{BB962C8B-B14F-4D97-AF65-F5344CB8AC3E}">
        <p14:creationId xmlns:p14="http://schemas.microsoft.com/office/powerpoint/2010/main" val="5423487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a:t>In reality private memory is just hardware registers, so only dozens of these are available per work-item</a:t>
            </a:r>
          </a:p>
          <a:p>
            <a:pPr>
              <a:lnSpc>
                <a:spcPct val="120000"/>
              </a:lnSpc>
            </a:pPr>
            <a:r>
              <a:rPr lang="en-GB" dirty="0"/>
              <a:t>Many kernels will allocate too many variables to private memory</a:t>
            </a:r>
          </a:p>
          <a:p>
            <a:pPr lvl="1">
              <a:lnSpc>
                <a:spcPct val="120000"/>
              </a:lnSpc>
            </a:pPr>
            <a:r>
              <a:rPr lang="en-GB" dirty="0"/>
              <a:t>So the compiler already has to be able to deal with this</a:t>
            </a:r>
          </a:p>
          <a:p>
            <a:pPr>
              <a:lnSpc>
                <a:spcPct val="120000"/>
              </a:lnSpc>
            </a:pPr>
            <a:r>
              <a:rPr lang="en-GB" dirty="0"/>
              <a:t>It does so by </a:t>
            </a:r>
            <a:r>
              <a:rPr lang="en-GB" i="1" dirty="0"/>
              <a:t>spilling</a:t>
            </a:r>
            <a:r>
              <a:rPr lang="en-GB" dirty="0"/>
              <a:t> excess private variables to (global) memory</a:t>
            </a:r>
          </a:p>
          <a:p>
            <a:pPr>
              <a:lnSpc>
                <a:spcPct val="120000"/>
              </a:lnSpc>
            </a:pPr>
            <a:r>
              <a:rPr lang="en-GB" dirty="0"/>
              <a:t>You still told the compiler something useful – that the data will only be accessed by a single work-item</a:t>
            </a:r>
          </a:p>
          <a:p>
            <a:pPr>
              <a:lnSpc>
                <a:spcPct val="120000"/>
              </a:lnSpc>
            </a:pPr>
            <a:r>
              <a:rPr lang="en-GB" dirty="0"/>
              <a:t>This lets the compiler allocate the data in such as way as to enable more efficient memory access</a:t>
            </a:r>
          </a:p>
        </p:txBody>
      </p:sp>
      <p:sp>
        <p:nvSpPr>
          <p:cNvPr id="4" name="Slide Number Placeholder 3">
            <a:extLst>
              <a:ext uri="{FF2B5EF4-FFF2-40B4-BE49-F238E27FC236}">
                <a16:creationId xmlns:a16="http://schemas.microsoft.com/office/drawing/2014/main" id="{1561106D-59DB-5248-B637-99EB1013EA7D}"/>
              </a:ext>
            </a:extLst>
          </p:cNvPr>
          <p:cNvSpPr>
            <a:spLocks noGrp="1"/>
          </p:cNvSpPr>
          <p:nvPr>
            <p:ph type="sldNum" sz="quarter" idx="12"/>
          </p:nvPr>
        </p:nvSpPr>
        <p:spPr/>
        <p:txBody>
          <a:bodyPr/>
          <a:lstStyle/>
          <a:p>
            <a:fld id="{10338BC4-165C-45BE-83FF-C9C7D8E962C5}" type="slidenum">
              <a:rPr lang="en-GB" smtClean="0"/>
              <a:pPr/>
              <a:t>132</a:t>
            </a:fld>
            <a:endParaRPr lang="en-GB"/>
          </a:p>
        </p:txBody>
      </p:sp>
    </p:spTree>
    <p:extLst>
      <p:ext uri="{BB962C8B-B14F-4D97-AF65-F5344CB8AC3E}">
        <p14:creationId xmlns:p14="http://schemas.microsoft.com/office/powerpoint/2010/main" val="30666147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F210EB16-8F75-D848-95DE-885F8A715987}"/>
              </a:ext>
            </a:extLst>
          </p:cNvPr>
          <p:cNvSpPr>
            <a:spLocks noGrp="1"/>
          </p:cNvSpPr>
          <p:nvPr>
            <p:ph type="sldNum" sz="quarter" idx="12"/>
          </p:nvPr>
        </p:nvSpPr>
        <p:spPr/>
        <p:txBody>
          <a:bodyPr/>
          <a:lstStyle/>
          <a:p>
            <a:fld id="{10338BC4-165C-45BE-83FF-C9C7D8E962C5}" type="slidenum">
              <a:rPr lang="en-GB" smtClean="0"/>
              <a:pPr/>
              <a:t>133</a:t>
            </a:fld>
            <a:endParaRPr lang="en-GB"/>
          </a:p>
        </p:txBody>
      </p:sp>
    </p:spTree>
    <p:extLst>
      <p:ext uri="{BB962C8B-B14F-4D97-AF65-F5344CB8AC3E}">
        <p14:creationId xmlns:p14="http://schemas.microsoft.com/office/powerpoint/2010/main" val="5396725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Local memory for each work-group</a:t>
            </a: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08F7CFF-A519-0549-A255-E99DE5982EB3}"/>
              </a:ext>
            </a:extLst>
          </p:cNvPr>
          <p:cNvSpPr>
            <a:spLocks noGrp="1"/>
          </p:cNvSpPr>
          <p:nvPr>
            <p:ph type="sldNum" sz="quarter" idx="12"/>
          </p:nvPr>
        </p:nvSpPr>
        <p:spPr/>
        <p:txBody>
          <a:bodyPr/>
          <a:lstStyle/>
          <a:p>
            <a:fld id="{10338BC4-165C-45BE-83FF-C9C7D8E962C5}" type="slidenum">
              <a:rPr lang="en-GB" smtClean="0"/>
              <a:pPr/>
              <a:t>134</a:t>
            </a:fld>
            <a:endParaRPr lang="en-GB"/>
          </a:p>
        </p:txBody>
      </p:sp>
    </p:spTree>
    <p:extLst>
      <p:ext uri="{BB962C8B-B14F-4D97-AF65-F5344CB8AC3E}">
        <p14:creationId xmlns:p14="http://schemas.microsoft.com/office/powerpoint/2010/main" val="8866213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a:t>Row of C per work-item, A row private, B columns local</a:t>
            </a:r>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a:solidFill>
                  <a:schemeClr val="accent2"/>
                </a:solidFill>
                <a:latin typeface="Courier New Bold"/>
              </a:rPr>
              <a:t>float</a:t>
            </a:r>
            <a:r>
              <a:rPr lang="en-GB" sz="1800" b="1" dirty="0">
                <a:latin typeface="Courier New Bold"/>
              </a:rPr>
              <a:t> *</a:t>
            </a:r>
            <a:r>
              <a:rPr lang="en-GB" sz="1800" b="1" dirty="0" err="1">
                <a:latin typeface="Courier New Bold"/>
              </a:rPr>
              <a:t>Bwrk</a:t>
            </a:r>
            <a:r>
              <a:rPr lang="en-GB" sz="1800" b="1" dirty="0">
                <a:latin typeface="Courier New Bold"/>
              </a:rPr>
              <a:t>)</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iloc</a:t>
            </a:r>
            <a:r>
              <a:rPr lang="en-GB" sz="1800" b="1" dirty="0">
                <a:latin typeface="Courier New Bold"/>
              </a:rPr>
              <a:t> = </a:t>
            </a:r>
            <a:r>
              <a:rPr lang="en-GB" sz="1800" b="1" dirty="0" err="1">
                <a:solidFill>
                  <a:schemeClr val="tx2">
                    <a:lumMod val="75000"/>
                  </a:schemeClr>
                </a:solidFill>
                <a:latin typeface="Courier New Bold"/>
              </a:rPr>
              <a:t>get_local_id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nloc</a:t>
            </a:r>
            <a:r>
              <a:rPr lang="en-GB" sz="1800" b="1" dirty="0">
                <a:latin typeface="Courier New Bold"/>
              </a:rPr>
              <a:t> = </a:t>
            </a:r>
            <a:r>
              <a:rPr lang="en-GB" sz="1800" b="1" dirty="0" err="1">
                <a:solidFill>
                  <a:schemeClr val="tx2">
                    <a:lumMod val="75000"/>
                  </a:schemeClr>
                </a:solidFill>
                <a:latin typeface="Courier New Bold"/>
              </a:rPr>
              <a:t>get_local_size</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2"/>
                </a:solidFill>
                <a:latin typeface="Courier New Bold"/>
              </a:rPr>
              <a:t>float</a:t>
            </a:r>
            <a:r>
              <a:rPr lang="en-GB" sz="1800" b="1" dirty="0">
                <a:solidFill>
                  <a:schemeClr val="accent1"/>
                </a:solidFill>
                <a:latin typeface="Courier New Bold"/>
              </a:rPr>
              <a:t>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for</a:t>
            </a:r>
            <a:r>
              <a:rPr lang="en-GB" sz="1800" b="1" dirty="0">
                <a:latin typeface="Courier New Bold"/>
              </a:rPr>
              <a:t> (j = 0; j &lt; N; j++) {</a:t>
            </a:r>
          </a:p>
          <a:p>
            <a:pPr marL="0" indent="0">
              <a:buNone/>
            </a:pPr>
            <a:r>
              <a:rPr lang="en-GB" sz="1800" b="1" dirty="0">
                <a:latin typeface="Courier New Bold"/>
              </a:rPr>
              <a:t>  barrier(CLK_LOCAL_MEM_FENCE);    </a:t>
            </a:r>
          </a:p>
          <a:p>
            <a:pPr marL="0" indent="0">
              <a:buNone/>
            </a:pPr>
            <a:r>
              <a:rPr lang="en-GB" sz="1800" b="1" dirty="0">
                <a:solidFill>
                  <a:schemeClr val="accent1"/>
                </a:solidFill>
                <a:latin typeface="Courier New Bold"/>
              </a:rPr>
              <a:t>  for</a:t>
            </a:r>
            <a:r>
              <a:rPr lang="en-GB" sz="1800" b="1" dirty="0">
                <a:latin typeface="Courier New Bold"/>
              </a:rPr>
              <a:t> (k=</a:t>
            </a:r>
            <a:r>
              <a:rPr lang="en-GB" sz="1800" b="1" dirty="0" err="1">
                <a:latin typeface="Courier New Bold"/>
              </a:rPr>
              <a:t>iloc</a:t>
            </a:r>
            <a:r>
              <a:rPr lang="en-GB" sz="1800" b="1" dirty="0">
                <a:latin typeface="Courier New Bold"/>
              </a:rPr>
              <a:t>; k&lt;N; k+=</a:t>
            </a:r>
            <a:r>
              <a:rPr lang="en-GB" sz="1800" b="1" dirty="0" err="1">
                <a:latin typeface="Courier New Bold"/>
              </a:rPr>
              <a:t>nloc</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Bwrk</a:t>
            </a:r>
            <a:r>
              <a:rPr lang="en-GB" sz="1800" b="1" dirty="0">
                <a:latin typeface="Courier New Bold"/>
              </a:rPr>
              <a:t>[k] = 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barrier(CLK_LOCAL_MEM_FENCE);</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 * </a:t>
            </a:r>
            <a:r>
              <a:rPr lang="en-GB" sz="1800" b="1" dirty="0" err="1">
                <a:latin typeface="Courier New Bold"/>
              </a:rPr>
              <a:t>Bwrk</a:t>
            </a:r>
            <a:r>
              <a:rPr lang="en-GB" sz="1800" b="1" dirty="0">
                <a:latin typeface="Courier New Bold"/>
              </a:rPr>
              <a:t>[k];</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work-group start by cooperatively copying the columns of B they need into the work-group's local memory.</a:t>
            </a:r>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p:cNvSpPr/>
          <p:nvPr/>
        </p:nvSpPr>
        <p:spPr>
          <a:xfrm>
            <a:off x="4572000" y="2420888"/>
            <a:ext cx="4320480" cy="13681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3EBADFDD-138E-1F41-B6AE-71C0BC8EC569}"/>
              </a:ext>
            </a:extLst>
          </p:cNvPr>
          <p:cNvSpPr>
            <a:spLocks noGrp="1"/>
          </p:cNvSpPr>
          <p:nvPr>
            <p:ph type="sldNum" sz="quarter" idx="12"/>
          </p:nvPr>
        </p:nvSpPr>
        <p:spPr/>
        <p:txBody>
          <a:bodyPr/>
          <a:lstStyle/>
          <a:p>
            <a:fld id="{10338BC4-165C-45BE-83FF-C9C7D8E962C5}" type="slidenum">
              <a:rPr lang="en-GB" smtClean="0"/>
              <a:pPr/>
              <a:t>135</a:t>
            </a:fld>
            <a:endParaRPr lang="en-GB"/>
          </a:p>
        </p:txBody>
      </p:sp>
    </p:spTree>
    <p:extLst>
      <p:ext uri="{BB962C8B-B14F-4D97-AF65-F5344CB8AC3E}">
        <p14:creationId xmlns:p14="http://schemas.microsoft.com/office/powerpoint/2010/main" val="22901599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latin typeface="Courier New Bold"/>
            </a:endParaRPr>
          </a:p>
          <a:p>
            <a:r>
              <a:rPr lang="en-US" sz="1100" b="1" dirty="0">
                <a:latin typeface="Courier New Bold"/>
              </a:rPr>
              <a:t>  </a:t>
            </a:r>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 Pass local memory to kernels. </a:t>
            </a:r>
          </a:p>
          <a:p>
            <a:pPr marL="361950" lvl="2" indent="-36195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361950" lvl="2" indent="-361950">
              <a:buFont typeface="+mj-lt"/>
              <a:buAutoNum type="arabicPeriod"/>
            </a:pPr>
            <a:r>
              <a:rPr lang="en-US" sz="2000" dirty="0">
                <a:solidFill>
                  <a:schemeClr val="bg1"/>
                </a:solidFill>
              </a:rPr>
              <a:t>Allocate the size of local memory</a:t>
            </a:r>
          </a:p>
          <a:p>
            <a:pPr marL="361950" lvl="2" indent="-36195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solidFill>
                  <a:srgbClr val="FF0000"/>
                </a:solidFill>
                <a:latin typeface="Courier New Bold"/>
              </a:rPr>
              <a:t> </a:t>
            </a:r>
            <a:r>
              <a:rPr lang="en-GB" sz="1100" b="1" dirty="0" err="1">
                <a:solidFill>
                  <a:srgbClr val="FF0000"/>
                </a:solidFill>
                <a:latin typeface="Courier New Bold"/>
              </a:rPr>
              <a:t>localmem</a:t>
            </a:r>
            <a:r>
              <a:rPr lang="en-GB" sz="1100" b="1" dirty="0">
                <a:solidFill>
                  <a:srgbClr val="FF0000"/>
                </a:solidFill>
                <a:latin typeface="Courier New Bold"/>
              </a:rPr>
              <a:t> =</a:t>
            </a:r>
          </a:p>
          <a:p>
            <a:r>
              <a:rPr lang="en-GB" sz="1100" b="1" dirty="0">
                <a:solidFill>
                  <a:srgbClr val="FF0000"/>
                </a:solidFill>
                <a:latin typeface="Courier New Bold"/>
              </a:rPr>
              <a:t>                    cl::Local(</a:t>
            </a:r>
            <a:r>
              <a:rPr lang="en-GB" sz="1100" b="1" dirty="0" err="1">
                <a:solidFill>
                  <a:srgbClr val="FF0000"/>
                </a:solidFill>
                <a:latin typeface="Courier New Bold"/>
              </a:rPr>
              <a:t>sizeof</a:t>
            </a:r>
            <a:r>
              <a:rPr lang="en-GB" sz="1100" b="1" dirty="0">
                <a:solidFill>
                  <a:srgbClr val="FF0000"/>
                </a:solidFill>
                <a:latin typeface="Courier New Bold"/>
              </a:rPr>
              <a:t>(float) * N);</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 </a:t>
            </a:r>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latin typeface="Courier New Bold"/>
              </a:rPr>
              <a:t>&gt;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
        <p:nvSpPr>
          <p:cNvPr id="3" name="Slide Number Placeholder 2">
            <a:extLst>
              <a:ext uri="{FF2B5EF4-FFF2-40B4-BE49-F238E27FC236}">
                <a16:creationId xmlns:a16="http://schemas.microsoft.com/office/drawing/2014/main" id="{DFF3E9EF-9EE3-5442-A844-A9A7143E5592}"/>
              </a:ext>
            </a:extLst>
          </p:cNvPr>
          <p:cNvSpPr>
            <a:spLocks noGrp="1"/>
          </p:cNvSpPr>
          <p:nvPr>
            <p:ph type="sldNum" sz="quarter" idx="12"/>
          </p:nvPr>
        </p:nvSpPr>
        <p:spPr/>
        <p:txBody>
          <a:bodyPr/>
          <a:lstStyle/>
          <a:p>
            <a:fld id="{10338BC4-165C-45BE-83FF-C9C7D8E962C5}" type="slidenum">
              <a:rPr lang="en-GB" smtClean="0"/>
              <a:pPr/>
              <a:t>136</a:t>
            </a:fld>
            <a:endParaRPr lang="en-GB"/>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204853170"/>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a:extLst>
              <a:ext uri="{FF2B5EF4-FFF2-40B4-BE49-F238E27FC236}">
                <a16:creationId xmlns:a16="http://schemas.microsoft.com/office/drawing/2014/main" id="{BE3C820C-8BEC-9545-9C90-D5E3A7008DE2}"/>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B975AC3A-2EE9-624E-9860-5CAD8079E124}"/>
              </a:ext>
            </a:extLst>
          </p:cNvPr>
          <p:cNvSpPr>
            <a:spLocks noGrp="1"/>
          </p:cNvSpPr>
          <p:nvPr>
            <p:ph type="sldNum" sz="quarter" idx="12"/>
          </p:nvPr>
        </p:nvSpPr>
        <p:spPr/>
        <p:txBody>
          <a:bodyPr/>
          <a:lstStyle/>
          <a:p>
            <a:fld id="{10338BC4-165C-45BE-83FF-C9C7D8E962C5}" type="slidenum">
              <a:rPr lang="en-GB" smtClean="0"/>
              <a:pPr/>
              <a:t>137</a:t>
            </a:fld>
            <a:endParaRPr lang="en-GB"/>
          </a:p>
        </p:txBody>
      </p:sp>
    </p:spTree>
    <p:extLst>
      <p:ext uri="{BB962C8B-B14F-4D97-AF65-F5344CB8AC3E}">
        <p14:creationId xmlns:p14="http://schemas.microsoft.com/office/powerpoint/2010/main" val="39774043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local memory</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the previous exercise</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D95D306F-6CC8-A549-B80E-3CE7A891D766}"/>
              </a:ext>
            </a:extLst>
          </p:cNvPr>
          <p:cNvSpPr>
            <a:spLocks noGrp="1"/>
          </p:cNvSpPr>
          <p:nvPr>
            <p:ph type="sldNum" sz="quarter" idx="12"/>
          </p:nvPr>
        </p:nvSpPr>
        <p:spPr/>
        <p:txBody>
          <a:bodyPr/>
          <a:lstStyle/>
          <a:p>
            <a:fld id="{10338BC4-165C-45BE-83FF-C9C7D8E962C5}" type="slidenum">
              <a:rPr lang="en-GB" smtClean="0"/>
              <a:pPr/>
              <a:t>138</a:t>
            </a:fld>
            <a:endParaRPr lang="en-GB"/>
          </a:p>
        </p:txBody>
      </p:sp>
    </p:spTree>
    <p:extLst>
      <p:ext uri="{BB962C8B-B14F-4D97-AF65-F5344CB8AC3E}">
        <p14:creationId xmlns:p14="http://schemas.microsoft.com/office/powerpoint/2010/main" val="15995565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work-items should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have provided a very fast yet still quite simple block matrix multiply solution in OpenCL. This uses blocking with block sizes mapped onto the GPU’s warp/</a:t>
            </a:r>
            <a:r>
              <a:rPr lang="en-GB" dirty="0" err="1"/>
              <a:t>wavefront</a:t>
            </a:r>
            <a:r>
              <a:rPr lang="en-GB" dirty="0"/>
              <a:t> size. We'll come back to this later in the advanced section</a:t>
            </a:r>
          </a:p>
        </p:txBody>
      </p:sp>
      <p:sp>
        <p:nvSpPr>
          <p:cNvPr id="4" name="Slide Number Placeholder 3">
            <a:extLst>
              <a:ext uri="{FF2B5EF4-FFF2-40B4-BE49-F238E27FC236}">
                <a16:creationId xmlns:a16="http://schemas.microsoft.com/office/drawing/2014/main" id="{63C77FBA-FB8C-724B-9B4E-86343219E545}"/>
              </a:ext>
            </a:extLst>
          </p:cNvPr>
          <p:cNvSpPr>
            <a:spLocks noGrp="1"/>
          </p:cNvSpPr>
          <p:nvPr>
            <p:ph type="sldNum" sz="quarter" idx="12"/>
          </p:nvPr>
        </p:nvSpPr>
        <p:spPr/>
        <p:txBody>
          <a:bodyPr/>
          <a:lstStyle/>
          <a:p>
            <a:fld id="{10338BC4-165C-45BE-83FF-C9C7D8E962C5}" type="slidenum">
              <a:rPr lang="en-GB" smtClean="0"/>
              <a:pPr/>
              <a:t>139</a:t>
            </a:fld>
            <a:endParaRPr lang="en-GB"/>
          </a:p>
        </p:txBody>
      </p:sp>
    </p:spTree>
    <p:extLst>
      <p:ext uri="{BB962C8B-B14F-4D97-AF65-F5344CB8AC3E}">
        <p14:creationId xmlns:p14="http://schemas.microsoft.com/office/powerpoint/2010/main" val="18015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
        <p:nvSpPr>
          <p:cNvPr id="4" name="Slide Number Placeholder 3">
            <a:extLst>
              <a:ext uri="{FF2B5EF4-FFF2-40B4-BE49-F238E27FC236}">
                <a16:creationId xmlns:a16="http://schemas.microsoft.com/office/drawing/2014/main" id="{C8DAD3DE-ABCA-B74D-B9F2-04107CF2E3D0}"/>
              </a:ext>
            </a:extLst>
          </p:cNvPr>
          <p:cNvSpPr>
            <a:spLocks noGrp="1"/>
          </p:cNvSpPr>
          <p:nvPr>
            <p:ph type="sldNum" sz="quarter" idx="12"/>
          </p:nvPr>
        </p:nvSpPr>
        <p:spPr/>
        <p:txBody>
          <a:bodyPr/>
          <a:lstStyle/>
          <a:p>
            <a:fld id="{10338BC4-165C-45BE-83FF-C9C7D8E962C5}" type="slidenum">
              <a:rPr lang="en-GB" smtClean="0"/>
              <a:pPr/>
              <a:t>14</a:t>
            </a:fld>
            <a:endParaRPr lang="en-GB"/>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a:latin typeface="Courier"/>
              </a:rPr>
              <a:t>void </a:t>
            </a:r>
            <a:r>
              <a:rPr lang="en-GB" sz="1800" dirty="0" err="1">
                <a:latin typeface="Courier"/>
              </a:rPr>
              <a:t>mat_mul</a:t>
            </a:r>
            <a:r>
              <a:rPr lang="en-GB" sz="1800" dirty="0">
                <a:latin typeface="Courier"/>
              </a:rPr>
              <a:t>(</a:t>
            </a:r>
            <a:r>
              <a:rPr lang="en-GB" sz="1800" dirty="0" err="1">
                <a:latin typeface="Courier"/>
              </a:rPr>
              <a:t>int</a:t>
            </a:r>
            <a:r>
              <a:rPr lang="en-GB" sz="1800" dirty="0">
                <a:latin typeface="Courier"/>
              </a:rPr>
              <a:t> N, float *A, float *B, float *C)</a:t>
            </a:r>
          </a:p>
          <a:p>
            <a:pPr marL="0" indent="0">
              <a:buNone/>
            </a:pPr>
            <a:r>
              <a:rPr lang="en-GB" sz="1800" dirty="0">
                <a:latin typeface="Courier"/>
              </a:rPr>
              <a:t>{</a:t>
            </a:r>
            <a:endParaRPr lang="en-GB" sz="1800" i="1" dirty="0">
              <a:latin typeface="Courier"/>
            </a:endParaRPr>
          </a:p>
          <a:p>
            <a:pPr marL="0" indent="0">
              <a:buNone/>
            </a:pPr>
            <a:r>
              <a:rPr lang="en-GB" sz="1800" dirty="0">
                <a:latin typeface="Courier"/>
              </a:rPr>
              <a:t>  </a:t>
            </a:r>
            <a:r>
              <a:rPr lang="en-GB" sz="1800" dirty="0" err="1">
                <a:latin typeface="Courier"/>
              </a:rPr>
              <a:t>int</a:t>
            </a:r>
            <a:r>
              <a:rPr lang="en-GB" sz="1800" dirty="0">
                <a:latin typeface="Courier"/>
              </a:rPr>
              <a:t> </a:t>
            </a:r>
            <a:r>
              <a:rPr lang="en-GB" sz="1800" dirty="0" err="1">
                <a:latin typeface="Courier"/>
              </a:rPr>
              <a:t>i</a:t>
            </a:r>
            <a:r>
              <a:rPr lang="en-GB" sz="1800" dirty="0">
                <a:latin typeface="Courier"/>
              </a:rPr>
              <a:t>, j, k;</a:t>
            </a:r>
          </a:p>
          <a:p>
            <a:pPr marL="0" indent="0">
              <a:buNone/>
            </a:pPr>
            <a:r>
              <a:rPr lang="en-GB" sz="1800" dirty="0">
                <a:latin typeface="Courier"/>
              </a:rPr>
              <a:t>  for (i = 0; i &lt; N; i++) </a:t>
            </a:r>
          </a:p>
          <a:p>
            <a:pPr marL="0" indent="0">
              <a:buNone/>
            </a:pPr>
            <a:r>
              <a:rPr lang="en-GB" sz="1800" dirty="0">
                <a:latin typeface="Courier"/>
              </a:rPr>
              <a:t>    for (j = 0; j &lt; N; j++) </a:t>
            </a:r>
          </a:p>
          <a:p>
            <a:pPr marL="0" indent="0">
              <a:buNone/>
            </a:pPr>
            <a:r>
              <a:rPr lang="en-GB" sz="1800" dirty="0">
                <a:latin typeface="Courier"/>
              </a:rPr>
              <a:t>      for (k = 0; k &lt; N; k++)  </a:t>
            </a:r>
          </a:p>
          <a:p>
            <a:pPr marL="0" indent="0">
              <a:buNone/>
            </a:pPr>
            <a:r>
              <a:rPr lang="en-GB" sz="1800" dirty="0">
                <a:latin typeface="Courier"/>
              </a:rPr>
              <a:t>        C[</a:t>
            </a:r>
            <a:r>
              <a:rPr lang="en-GB" sz="1800" dirty="0" err="1">
                <a:latin typeface="Courier"/>
              </a:rPr>
              <a:t>i</a:t>
            </a:r>
            <a:r>
              <a:rPr lang="en-GB" sz="1800" dirty="0">
                <a:latin typeface="Courier"/>
              </a:rPr>
              <a:t>*</a:t>
            </a:r>
            <a:r>
              <a:rPr lang="en-GB" sz="1800" dirty="0" err="1">
                <a:latin typeface="Courier"/>
              </a:rPr>
              <a:t>N+j</a:t>
            </a:r>
            <a:r>
              <a:rPr lang="en-GB" sz="1800" dirty="0">
                <a:latin typeface="Courier"/>
              </a:rPr>
              <a:t>] += A[</a:t>
            </a:r>
            <a:r>
              <a:rPr lang="en-GB" sz="1800" dirty="0" err="1">
                <a:latin typeface="Courier"/>
              </a:rPr>
              <a:t>i</a:t>
            </a:r>
            <a:r>
              <a:rPr lang="en-GB" sz="1800" dirty="0">
                <a:latin typeface="Courier"/>
              </a:rPr>
              <a:t>*</a:t>
            </a:r>
            <a:r>
              <a:rPr lang="en-GB" sz="1800" dirty="0" err="1">
                <a:latin typeface="Courier"/>
              </a:rPr>
              <a:t>N+k</a:t>
            </a:r>
            <a:r>
              <a:rPr lang="en-GB" sz="1800" dirty="0">
                <a:latin typeface="Courier"/>
              </a:rPr>
              <a:t>] * B[k*</a:t>
            </a:r>
            <a:r>
              <a:rPr lang="en-GB" sz="1800" dirty="0" err="1">
                <a:latin typeface="Courier"/>
              </a:rPr>
              <a:t>N+j</a:t>
            </a:r>
            <a:r>
              <a:rPr lang="en-GB" sz="1800" dirty="0">
                <a:latin typeface="Courier"/>
              </a:rPr>
              <a:t>];</a:t>
            </a:r>
          </a:p>
          <a:p>
            <a:pPr marL="0" indent="0">
              <a:buNone/>
            </a:pPr>
            <a:r>
              <a:rPr lang="en-GB" sz="1800" b="1" dirty="0">
                <a:latin typeface="Courier"/>
              </a:rPr>
              <a:t>}</a:t>
            </a:r>
          </a:p>
        </p:txBody>
      </p:sp>
      <p:sp>
        <p:nvSpPr>
          <p:cNvPr id="4" name="Slide Number Placeholder 3">
            <a:extLst>
              <a:ext uri="{FF2B5EF4-FFF2-40B4-BE49-F238E27FC236}">
                <a16:creationId xmlns:a16="http://schemas.microsoft.com/office/drawing/2014/main" id="{A83A8C18-445A-1244-9C41-46DAE2F5A94E}"/>
              </a:ext>
            </a:extLst>
          </p:cNvPr>
          <p:cNvSpPr>
            <a:spLocks noGrp="1"/>
          </p:cNvSpPr>
          <p:nvPr>
            <p:ph type="sldNum" sz="quarter" idx="12"/>
          </p:nvPr>
        </p:nvSpPr>
        <p:spPr/>
        <p:txBody>
          <a:bodyPr/>
          <a:lstStyle/>
          <a:p>
            <a:fld id="{10338BC4-165C-45BE-83FF-C9C7D8E962C5}" type="slidenum">
              <a:rPr lang="en-GB" smtClean="0"/>
              <a:pPr/>
              <a:t>140</a:t>
            </a:fld>
            <a:endParaRPr lang="en-GB"/>
          </a:p>
        </p:txBody>
      </p:sp>
    </p:spTree>
    <p:extLst>
      <p:ext uri="{BB962C8B-B14F-4D97-AF65-F5344CB8AC3E}">
        <p14:creationId xmlns:p14="http://schemas.microsoft.com/office/powerpoint/2010/main" val="18408211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(j = </a:t>
            </a:r>
            <a:r>
              <a:rPr lang="en-GB" sz="2000" dirty="0" err="1">
                <a:latin typeface="Courier"/>
              </a:rPr>
              <a:t>jb</a:t>
            </a:r>
            <a:r>
              <a:rPr lang="en-GB" sz="2000" dirty="0">
                <a:latin typeface="Courier"/>
              </a:rPr>
              <a:t>*NB; j &lt; (jb+1)*NB; j++)</a:t>
            </a:r>
          </a:p>
          <a:p>
            <a:pPr marL="0" indent="0">
              <a:buNone/>
            </a:pPr>
            <a:r>
              <a:rPr lang="en-GB" sz="2000" dirty="0">
                <a:latin typeface="Courier"/>
              </a:rPr>
              <a:t>          for (kb = 0; kb &lt; NB; kb++) </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Break each loop into chunks with a size chosen to match the size of your fast memory</a:t>
            </a:r>
          </a:p>
        </p:txBody>
      </p:sp>
      <p:sp>
        <p:nvSpPr>
          <p:cNvPr id="5" name="Slide Number Placeholder 4">
            <a:extLst>
              <a:ext uri="{FF2B5EF4-FFF2-40B4-BE49-F238E27FC236}">
                <a16:creationId xmlns:a16="http://schemas.microsoft.com/office/drawing/2014/main" id="{663478DE-FD66-824E-B9C4-030BFA8C35DB}"/>
              </a:ext>
            </a:extLst>
          </p:cNvPr>
          <p:cNvSpPr>
            <a:spLocks noGrp="1"/>
          </p:cNvSpPr>
          <p:nvPr>
            <p:ph type="sldNum" sz="quarter" idx="12"/>
          </p:nvPr>
        </p:nvSpPr>
        <p:spPr/>
        <p:txBody>
          <a:bodyPr/>
          <a:lstStyle/>
          <a:p>
            <a:fld id="{10338BC4-165C-45BE-83FF-C9C7D8E962C5}" type="slidenum">
              <a:rPr lang="en-GB" smtClean="0"/>
              <a:pPr/>
              <a:t>141</a:t>
            </a:fld>
            <a:endParaRPr lang="en-GB"/>
          </a:p>
        </p:txBody>
      </p:sp>
    </p:spTree>
    <p:extLst>
      <p:ext uri="{BB962C8B-B14F-4D97-AF65-F5344CB8AC3E}">
        <p14:creationId xmlns:p14="http://schemas.microsoft.com/office/powerpoint/2010/main" val="2104802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Rearrange loop nest to move loops over blocks “out” and leave loops over a single block together</a:t>
            </a:r>
          </a:p>
        </p:txBody>
      </p:sp>
      <p:sp>
        <p:nvSpPr>
          <p:cNvPr id="5" name="Slide Number Placeholder 4">
            <a:extLst>
              <a:ext uri="{FF2B5EF4-FFF2-40B4-BE49-F238E27FC236}">
                <a16:creationId xmlns:a16="http://schemas.microsoft.com/office/drawing/2014/main" id="{DABED8D4-D03E-6546-84FD-E3FA179A3EEA}"/>
              </a:ext>
            </a:extLst>
          </p:cNvPr>
          <p:cNvSpPr>
            <a:spLocks noGrp="1"/>
          </p:cNvSpPr>
          <p:nvPr>
            <p:ph type="sldNum" sz="quarter" idx="12"/>
          </p:nvPr>
        </p:nvSpPr>
        <p:spPr/>
        <p:txBody>
          <a:bodyPr/>
          <a:lstStyle/>
          <a:p>
            <a:fld id="{10338BC4-165C-45BE-83FF-C9C7D8E962C5}" type="slidenum">
              <a:rPr lang="en-GB" smtClean="0"/>
              <a:pPr/>
              <a:t>142</a:t>
            </a:fld>
            <a:endParaRPr lang="en-GB"/>
          </a:p>
        </p:txBody>
      </p:sp>
    </p:spTree>
    <p:extLst>
      <p:ext uri="{BB962C8B-B14F-4D97-AF65-F5344CB8AC3E}">
        <p14:creationId xmlns:p14="http://schemas.microsoft.com/office/powerpoint/2010/main" val="6419990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solidFill>
                  <a:prstClr val="black"/>
                </a:solidFill>
              </a:rPr>
              <a:t>This is just a local matrix multiplication of a single block</a:t>
            </a: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1BF5675-76AF-904F-B218-6D353843B65A}"/>
              </a:ext>
            </a:extLst>
          </p:cNvPr>
          <p:cNvSpPr>
            <a:spLocks noGrp="1"/>
          </p:cNvSpPr>
          <p:nvPr>
            <p:ph type="sldNum" sz="quarter" idx="12"/>
          </p:nvPr>
        </p:nvSpPr>
        <p:spPr/>
        <p:txBody>
          <a:bodyPr/>
          <a:lstStyle/>
          <a:p>
            <a:fld id="{10338BC4-165C-45BE-83FF-C9C7D8E962C5}" type="slidenum">
              <a:rPr lang="en-GB" smtClean="0"/>
              <a:pPr/>
              <a:t>143</a:t>
            </a:fld>
            <a:endParaRPr lang="en-GB"/>
          </a:p>
        </p:txBody>
      </p:sp>
    </p:spTree>
    <p:extLst>
      <p:ext uri="{BB962C8B-B14F-4D97-AF65-F5344CB8AC3E}">
        <p14:creationId xmlns:p14="http://schemas.microsoft.com/office/powerpoint/2010/main" val="38893348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   </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a:t>
            </a:r>
            <a:r>
              <a:rPr lang="en-GB" sz="2000" dirty="0" err="1">
                <a:latin typeface="Courier"/>
              </a:rPr>
              <a:t>sgemm</a:t>
            </a:r>
            <a:r>
              <a:rPr lang="en-GB" sz="2000" dirty="0">
                <a:latin typeface="Courier"/>
              </a:rPr>
              <a:t>(C, A, B, …)       // </a:t>
            </a:r>
            <a:r>
              <a:rPr lang="en-GB" sz="2000" dirty="0" err="1">
                <a:latin typeface="Courier"/>
              </a:rPr>
              <a:t>C</a:t>
            </a:r>
            <a:r>
              <a:rPr lang="en-GB" sz="2000" baseline="-25000" dirty="0" err="1">
                <a:latin typeface="Courier"/>
              </a:rPr>
              <a:t>ib,jb</a:t>
            </a:r>
            <a:r>
              <a:rPr lang="en-GB" sz="2000" dirty="0">
                <a:latin typeface="Courier"/>
              </a:rPr>
              <a:t> = </a:t>
            </a:r>
            <a:r>
              <a:rPr lang="en-GB" sz="2000" dirty="0" err="1">
                <a:latin typeface="Courier"/>
              </a:rPr>
              <a:t>A</a:t>
            </a:r>
            <a:r>
              <a:rPr lang="en-GB" sz="2000" baseline="-25000" dirty="0" err="1">
                <a:latin typeface="Courier"/>
              </a:rPr>
              <a:t>ib,kb</a:t>
            </a:r>
            <a:r>
              <a:rPr lang="en-GB" sz="2000" baseline="-25000" dirty="0">
                <a:latin typeface="Courier"/>
              </a:rPr>
              <a:t> </a:t>
            </a:r>
            <a:r>
              <a:rPr lang="en-GB" sz="2000" dirty="0">
                <a:latin typeface="Courier"/>
              </a:rPr>
              <a:t>* </a:t>
            </a:r>
            <a:r>
              <a:rPr lang="en-GB" sz="2000" dirty="0" err="1">
                <a:latin typeface="Courier"/>
              </a:rPr>
              <a:t>B</a:t>
            </a:r>
            <a:r>
              <a:rPr lang="en-GB" sz="2000" baseline="-25000" dirty="0" err="1">
                <a:latin typeface="Courier"/>
              </a:rPr>
              <a:t>kb,jb</a:t>
            </a:r>
            <a:endParaRPr lang="en-GB" sz="2000" baseline="-25000" dirty="0">
              <a:latin typeface="Courier"/>
            </a:endParaRPr>
          </a:p>
          <a:p>
            <a:pPr marL="0" indent="0">
              <a:buNone/>
            </a:pPr>
            <a:r>
              <a:rPr lang="en-GB" sz="2000" b="1" dirty="0">
                <a:latin typeface="Courier"/>
              </a:rPr>
              <a:t>} </a:t>
            </a: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a:t>Note: </a:t>
            </a:r>
            <a:r>
              <a:rPr lang="en-US" sz="1800" dirty="0" err="1"/>
              <a:t>sgemm</a:t>
            </a:r>
            <a:r>
              <a:rPr lang="en-US" sz="1800" dirty="0"/>
              <a:t> is the name of the level three BLAS routine to multiply two matrices</a:t>
            </a:r>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grpSp>
      <p:sp>
        <p:nvSpPr>
          <p:cNvPr id="8" name="Slide Number Placeholder 7">
            <a:extLst>
              <a:ext uri="{FF2B5EF4-FFF2-40B4-BE49-F238E27FC236}">
                <a16:creationId xmlns:a16="http://schemas.microsoft.com/office/drawing/2014/main" id="{823C01FD-7643-4F47-8001-E1F71219F118}"/>
              </a:ext>
            </a:extLst>
          </p:cNvPr>
          <p:cNvSpPr>
            <a:spLocks noGrp="1"/>
          </p:cNvSpPr>
          <p:nvPr>
            <p:ph type="sldNum" sz="quarter" idx="12"/>
          </p:nvPr>
        </p:nvSpPr>
        <p:spPr>
          <a:xfrm>
            <a:off x="6553200" y="6165304"/>
            <a:ext cx="2133600" cy="365125"/>
          </a:xfrm>
        </p:spPr>
        <p:txBody>
          <a:bodyPr/>
          <a:lstStyle/>
          <a:p>
            <a:fld id="{10338BC4-165C-45BE-83FF-C9C7D8E962C5}" type="slidenum">
              <a:rPr lang="en-GB" smtClean="0"/>
              <a:pPr/>
              <a:t>144</a:t>
            </a:fld>
            <a:endParaRPr lang="en-GB" dirty="0"/>
          </a:p>
        </p:txBody>
      </p:sp>
    </p:spTree>
    <p:extLst>
      <p:ext uri="{BB962C8B-B14F-4D97-AF65-F5344CB8AC3E}">
        <p14:creationId xmlns:p14="http://schemas.microsoft.com/office/powerpoint/2010/main" val="5071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6"/>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3D62898-2C50-834C-9CDB-B45CE1A022ED}"/>
              </a:ext>
            </a:extLst>
          </p:cNvPr>
          <p:cNvSpPr>
            <a:spLocks noGrp="1"/>
          </p:cNvSpPr>
          <p:nvPr>
            <p:ph type="sldNum" sz="quarter" idx="12"/>
          </p:nvPr>
        </p:nvSpPr>
        <p:spPr/>
        <p:txBody>
          <a:bodyPr/>
          <a:lstStyle/>
          <a:p>
            <a:fld id="{10338BC4-165C-45BE-83FF-C9C7D8E962C5}" type="slidenum">
              <a:rPr lang="en-GB" smtClean="0"/>
              <a:pPr/>
              <a:t>145</a:t>
            </a:fld>
            <a:endParaRPr lang="en-GB"/>
          </a:p>
        </p:txBody>
      </p:sp>
    </p:spTree>
    <p:extLst>
      <p:ext uri="{BB962C8B-B14F-4D97-AF65-F5344CB8AC3E}">
        <p14:creationId xmlns:p14="http://schemas.microsoft.com/office/powerpoint/2010/main" val="26825873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AE8976-568E-FF4B-B46B-36B1387144B0}"/>
              </a:ext>
            </a:extLst>
          </p:cNvPr>
          <p:cNvSpPr>
            <a:spLocks noGrp="1"/>
          </p:cNvSpPr>
          <p:nvPr>
            <p:ph type="sldNum" sz="quarter" idx="12"/>
          </p:nvPr>
        </p:nvSpPr>
        <p:spPr/>
        <p:txBody>
          <a:bodyPr/>
          <a:lstStyle/>
          <a:p>
            <a:fld id="{10338BC4-165C-45BE-83FF-C9C7D8E962C5}" type="slidenum">
              <a:rPr lang="en-GB" smtClean="0"/>
              <a:pPr/>
              <a:t>146</a:t>
            </a:fld>
            <a:endParaRPr lang="en-GB" dirty="0"/>
          </a:p>
        </p:txBody>
      </p:sp>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Load A and B blocks, wait for all work-items to finish</a:t>
            </a: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Wait for everyone to finish before going to next iteration of </a:t>
            </a:r>
            <a:r>
              <a:rPr lang="en-US" sz="1600" dirty="0" err="1">
                <a:solidFill>
                  <a:srgbClr val="002060"/>
                </a:solidFill>
                <a:latin typeface="Trebuchet MS"/>
                <a:ea typeface="+mn-ea"/>
              </a:rPr>
              <a:t>Kblk</a:t>
            </a:r>
            <a:r>
              <a:rPr lang="en-US" sz="1600" dirty="0">
                <a:solidFill>
                  <a:srgbClr val="002060"/>
                </a:solidFill>
                <a:latin typeface="Trebuchet MS"/>
                <a:ea typeface="+mn-ea"/>
              </a:rPr>
              <a:t> loop.</a:t>
            </a: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It’s getting the indices right that makes this hard</a:t>
            </a:r>
          </a:p>
        </p:txBody>
      </p:sp>
    </p:spTree>
    <p:extLst>
      <p:ext uri="{BB962C8B-B14F-4D97-AF65-F5344CB8AC3E}">
        <p14:creationId xmlns:p14="http://schemas.microsoft.com/office/powerpoint/2010/main" val="7919512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2" name="Slide Number Placeholder 1">
            <a:extLst>
              <a:ext uri="{FF2B5EF4-FFF2-40B4-BE49-F238E27FC236}">
                <a16:creationId xmlns:a16="http://schemas.microsoft.com/office/drawing/2014/main" id="{84B98ED0-DD31-BE41-8EC4-D69EB8A1B32E}"/>
              </a:ext>
            </a:extLst>
          </p:cNvPr>
          <p:cNvSpPr>
            <a:spLocks noGrp="1"/>
          </p:cNvSpPr>
          <p:nvPr>
            <p:ph type="sldNum" sz="quarter" idx="12"/>
          </p:nvPr>
        </p:nvSpPr>
        <p:spPr/>
        <p:txBody>
          <a:bodyPr/>
          <a:lstStyle/>
          <a:p>
            <a:fld id="{10338BC4-165C-45BE-83FF-C9C7D8E962C5}" type="slidenum">
              <a:rPr lang="en-GB" smtClean="0"/>
              <a:pPr/>
              <a:t>147</a:t>
            </a:fld>
            <a:endParaRPr lang="en-GB"/>
          </a:p>
        </p:txBody>
      </p:sp>
    </p:spTree>
    <p:extLst>
      <p:ext uri="{BB962C8B-B14F-4D97-AF65-F5344CB8AC3E}">
        <p14:creationId xmlns:p14="http://schemas.microsoft.com/office/powerpoint/2010/main" val="954827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One work-item per element of the C matrix organized into 16 by 16 blocks.  </a:t>
            </a: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Setup local memory with blocks of A and B (16 by 16) that should fit in local memory.  </a:t>
            </a:r>
          </a:p>
        </p:txBody>
      </p:sp>
      <p:sp>
        <p:nvSpPr>
          <p:cNvPr id="2" name="Slide Number Placeholder 1">
            <a:extLst>
              <a:ext uri="{FF2B5EF4-FFF2-40B4-BE49-F238E27FC236}">
                <a16:creationId xmlns:a16="http://schemas.microsoft.com/office/drawing/2014/main" id="{429057F9-EAD2-B445-8409-28B987721503}"/>
              </a:ext>
            </a:extLst>
          </p:cNvPr>
          <p:cNvSpPr>
            <a:spLocks noGrp="1"/>
          </p:cNvSpPr>
          <p:nvPr>
            <p:ph type="sldNum" sz="quarter" idx="12"/>
          </p:nvPr>
        </p:nvSpPr>
        <p:spPr/>
        <p:txBody>
          <a:bodyPr/>
          <a:lstStyle/>
          <a:p>
            <a:fld id="{10338BC4-165C-45BE-83FF-C9C7D8E962C5}" type="slidenum">
              <a:rPr lang="en-GB" smtClean="0"/>
              <a:pPr/>
              <a:t>148</a:t>
            </a:fld>
            <a:endParaRPr lang="en-GB"/>
          </a:p>
        </p:txBody>
      </p:sp>
    </p:spTree>
    <p:extLst>
      <p:ext uri="{BB962C8B-B14F-4D97-AF65-F5344CB8AC3E}">
        <p14:creationId xmlns:p14="http://schemas.microsoft.com/office/powerpoint/2010/main" val="23848534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800439864"/>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 138.0</a:t>
                      </a: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TextBox 3"/>
          <p:cNvSpPr txBox="1"/>
          <p:nvPr/>
        </p:nvSpPr>
        <p:spPr>
          <a:xfrm>
            <a:off x="4211960" y="5108991"/>
            <a:ext cx="4886565" cy="646331"/>
          </a:xfrm>
          <a:prstGeom prst="rect">
            <a:avLst/>
          </a:prstGeom>
          <a:noFill/>
        </p:spPr>
        <p:txBody>
          <a:bodyPr wrap="square" rtlCol="0">
            <a:spAutoFit/>
          </a:bodyPr>
          <a:lstStyle/>
          <a:p>
            <a:r>
              <a:rPr lang="en-US" dirty="0"/>
              <a:t>P100</a:t>
            </a:r>
            <a:r>
              <a:rPr lang="en-US" sz="1800" dirty="0"/>
              <a:t> peak is ~8.5 TFLOP/s single precision.</a:t>
            </a:r>
          </a:p>
          <a:p>
            <a:r>
              <a:rPr lang="en-US" dirty="0"/>
              <a:t>E5-2695 peak is ~1.2 TFLOP/s </a:t>
            </a:r>
            <a:r>
              <a:rPr lang="en-US" dirty="0" err="1"/>
              <a:t>s.p</a:t>
            </a:r>
            <a:r>
              <a:rPr lang="en-US" dirty="0"/>
              <a:t>.</a:t>
            </a:r>
            <a:endParaRPr lang="en-US" sz="1800" dirty="0"/>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732144B-904A-164C-8B93-3B653150873B}"/>
              </a:ext>
            </a:extLst>
          </p:cNvPr>
          <p:cNvSpPr txBox="1"/>
          <p:nvPr/>
        </p:nvSpPr>
        <p:spPr>
          <a:xfrm>
            <a:off x="5042300" y="4724851"/>
            <a:ext cx="1702710" cy="369332"/>
          </a:xfrm>
          <a:prstGeom prst="rect">
            <a:avLst/>
          </a:prstGeom>
          <a:noFill/>
        </p:spPr>
        <p:txBody>
          <a:bodyPr wrap="none" rtlCol="0">
            <a:spAutoFit/>
          </a:bodyPr>
          <a:lstStyle/>
          <a:p>
            <a:r>
              <a:rPr lang="en-GB" b="1" dirty="0">
                <a:solidFill>
                  <a:srgbClr val="FF0000"/>
                </a:solidFill>
              </a:rPr>
              <a:t>11.5% of peak</a:t>
            </a:r>
          </a:p>
        </p:txBody>
      </p:sp>
      <p:sp>
        <p:nvSpPr>
          <p:cNvPr id="12" name="TextBox 11">
            <a:extLst>
              <a:ext uri="{FF2B5EF4-FFF2-40B4-BE49-F238E27FC236}">
                <a16:creationId xmlns:a16="http://schemas.microsoft.com/office/drawing/2014/main" id="{5713221D-57C5-6744-913D-9E094B21AECB}"/>
              </a:ext>
            </a:extLst>
          </p:cNvPr>
          <p:cNvSpPr txBox="1"/>
          <p:nvPr/>
        </p:nvSpPr>
        <p:spPr>
          <a:xfrm>
            <a:off x="6799986" y="4734517"/>
            <a:ext cx="1702710" cy="369332"/>
          </a:xfrm>
          <a:prstGeom prst="rect">
            <a:avLst/>
          </a:prstGeom>
          <a:noFill/>
        </p:spPr>
        <p:txBody>
          <a:bodyPr wrap="none" rtlCol="0">
            <a:spAutoFit/>
          </a:bodyPr>
          <a:lstStyle/>
          <a:p>
            <a:r>
              <a:rPr lang="en-GB" b="1" dirty="0">
                <a:solidFill>
                  <a:srgbClr val="FF0000"/>
                </a:solidFill>
              </a:rPr>
              <a:t>21.2% of peak</a:t>
            </a:r>
          </a:p>
        </p:txBody>
      </p:sp>
      <p:sp>
        <p:nvSpPr>
          <p:cNvPr id="6" name="Slide Number Placeholder 5">
            <a:extLst>
              <a:ext uri="{FF2B5EF4-FFF2-40B4-BE49-F238E27FC236}">
                <a16:creationId xmlns:a16="http://schemas.microsoft.com/office/drawing/2014/main" id="{67BA13B0-87AA-E548-926E-C65F91027908}"/>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149</a:t>
            </a:fld>
            <a:endParaRPr lang="en-GB" dirty="0"/>
          </a:p>
        </p:txBody>
      </p:sp>
    </p:spTree>
    <p:extLst>
      <p:ext uri="{BB962C8B-B14F-4D97-AF65-F5344CB8AC3E}">
        <p14:creationId xmlns:p14="http://schemas.microsoft.com/office/powerpoint/2010/main" val="223009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2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
        <p:nvSpPr>
          <p:cNvPr id="4" name="Slide Number Placeholder 3">
            <a:extLst>
              <a:ext uri="{FF2B5EF4-FFF2-40B4-BE49-F238E27FC236}">
                <a16:creationId xmlns:a16="http://schemas.microsoft.com/office/drawing/2014/main" id="{91D39AA5-4A4A-E04A-A5B4-937DB29C5367}"/>
              </a:ext>
            </a:extLst>
          </p:cNvPr>
          <p:cNvSpPr>
            <a:spLocks noGrp="1"/>
          </p:cNvSpPr>
          <p:nvPr>
            <p:ph type="sldNum" sz="quarter" idx="12"/>
          </p:nvPr>
        </p:nvSpPr>
        <p:spPr/>
        <p:txBody>
          <a:bodyPr/>
          <a:lstStyle/>
          <a:p>
            <a:fld id="{10338BC4-165C-45BE-83FF-C9C7D8E962C5}" type="slidenum">
              <a:rPr lang="en-GB" smtClean="0"/>
              <a:pPr/>
              <a:t>15</a:t>
            </a:fld>
            <a:endParaRPr lang="en-GB"/>
          </a:p>
        </p:txBody>
      </p:sp>
    </p:spTree>
    <p:extLst>
      <p:ext uri="{BB962C8B-B14F-4D97-AF65-F5344CB8AC3E}">
        <p14:creationId xmlns:p14="http://schemas.microsoft.com/office/powerpoint/2010/main" val="1785247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Block sizes are crucial to performance</a:t>
            </a:r>
          </a:p>
        </p:txBody>
      </p:sp>
      <p:graphicFrame>
        <p:nvGraphicFramePr>
          <p:cNvPr id="5" name="Table 4"/>
          <p:cNvGraphicFramePr>
            <a:graphicFrameLocks noGrp="1"/>
          </p:cNvGraphicFramePr>
          <p:nvPr>
            <p:extLst>
              <p:ext uri="{D42A27DB-BD31-4B8C-83A1-F6EECF244321}">
                <p14:modId xmlns:p14="http://schemas.microsoft.com/office/powerpoint/2010/main" val="2848804291"/>
              </p:ext>
            </p:extLst>
          </p:nvPr>
        </p:nvGraphicFramePr>
        <p:xfrm>
          <a:off x="611560" y="1772816"/>
          <a:ext cx="7920879" cy="2585720"/>
        </p:xfrm>
        <a:graphic>
          <a:graphicData uri="http://schemas.openxmlformats.org/drawingml/2006/table">
            <a:tbl>
              <a:tblPr firstRow="1" bandRow="1">
                <a:tableStyleId>{9D7B26C5-4107-4FEC-AEDC-1716B250A1EF}</a:tableStyleId>
              </a:tblPr>
              <a:tblGrid>
                <a:gridCol w="468052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Block oriented approach using local, 8x8</a:t>
                      </a:r>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67.5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1,511.3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Block oriented approach using local, 16x16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109.6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Block oriented approach using local, 32x32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1,796.0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Block oriented approach using local, 64x64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138.0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175855"/>
                  </a:ext>
                </a:extLst>
              </a:tr>
              <a:tr h="370840">
                <a:tc>
                  <a:txBody>
                    <a:bodyPr/>
                    <a:lstStyle/>
                    <a:p>
                      <a:r>
                        <a:rPr lang="en-GB" dirty="0"/>
                        <a:t>Vendor SGEMM (MKL / NVIDIA </a:t>
                      </a:r>
                      <a:r>
                        <a:rPr lang="en-GB" dirty="0" err="1"/>
                        <a:t>CuBLAS</a:t>
                      </a:r>
                      <a:r>
                        <a:rPr lang="en-GB"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4513608"/>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697E8E79-9F7A-E445-80FA-CFFFCA0677A3}"/>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150</a:t>
            </a:fld>
            <a:endParaRPr lang="en-GB" dirty="0"/>
          </a:p>
        </p:txBody>
      </p:sp>
    </p:spTree>
    <p:extLst>
      <p:ext uri="{BB962C8B-B14F-4D97-AF65-F5344CB8AC3E}">
        <p14:creationId xmlns:p14="http://schemas.microsoft.com/office/powerpoint/2010/main" val="36640692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a:t>Matrix multiplication performance </a:t>
            </a:r>
            <a:r>
              <a:rPr lang="en-GB" sz="3100" dirty="0"/>
              <a:t>(CPU)</a:t>
            </a:r>
          </a:p>
        </p:txBody>
      </p:sp>
      <p:sp>
        <p:nvSpPr>
          <p:cNvPr id="3" name="Content Placeholder 2"/>
          <p:cNvSpPr>
            <a:spLocks noGrp="1"/>
          </p:cNvSpPr>
          <p:nvPr>
            <p:ph idx="1"/>
          </p:nvPr>
        </p:nvSpPr>
        <p:spPr>
          <a:xfrm>
            <a:off x="126787" y="838838"/>
            <a:ext cx="8784976" cy="820688"/>
          </a:xfrm>
        </p:spPr>
        <p:txBody>
          <a:bodyPr>
            <a:normAutofit/>
          </a:bodyPr>
          <a:lstStyle/>
          <a:p>
            <a:r>
              <a:rPr lang="en-GB" sz="2800"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extLst>
                    <a:ext uri="{9D8B030D-6E8A-4147-A177-3AD203B41FA5}">
                      <a16:colId xmlns:a16="http://schemas.microsoft.com/office/drawing/2014/main" val="20000"/>
                    </a:ext>
                  </a:extLst>
                </a:gridCol>
                <a:gridCol w="2291645">
                  <a:extLst>
                    <a:ext uri="{9D8B030D-6E8A-4147-A177-3AD203B41FA5}">
                      <a16:colId xmlns:a16="http://schemas.microsoft.com/office/drawing/2014/main" val="20001"/>
                    </a:ext>
                  </a:extLst>
                </a:gridCol>
              </a:tblGrid>
              <a:tr h="185420">
                <a:tc rowSpan="2">
                  <a:txBody>
                    <a:bodyPr/>
                    <a:lstStyle/>
                    <a:p>
                      <a:r>
                        <a:rPr lang="en-GB" dirty="0"/>
                        <a:t>Case</a:t>
                      </a:r>
                    </a:p>
                  </a:txBody>
                  <a:tcPr/>
                </a:tc>
                <a:tc>
                  <a:txBody>
                    <a:bodyPr/>
                    <a:lstStyle/>
                    <a:p>
                      <a:pPr algn="ctr"/>
                      <a:r>
                        <a:rPr lang="en-GB" dirty="0"/>
                        <a:t>MFLOPS</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a:t>
                      </a:r>
                      <a:r>
                        <a:rPr lang="en-GB" dirty="0" err="1"/>
                        <a:t>OpenCL</a:t>
                      </a:r>
                      <a:r>
                        <a:rPr lang="en-GB" dirty="0"/>
                        <a:t>, compiled /O3)</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224.4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841.5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869.1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1,038.4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3,984.2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US" dirty="0"/>
                        <a:t>Block oriented approach using local (</a:t>
                      </a:r>
                      <a:r>
                        <a:rPr lang="en-US" dirty="0" err="1"/>
                        <a:t>blksz</a:t>
                      </a:r>
                      <a:r>
                        <a:rPr lang="en-US" dirty="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7,482.5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r>
                        <a:rPr lang="en-GB" dirty="0"/>
                        <a:t>Block oriented approach using local (</a:t>
                      </a:r>
                      <a:r>
                        <a:rPr lang="en-US" dirty="0" err="1"/>
                        <a:t>blksz</a:t>
                      </a:r>
                      <a:r>
                        <a:rPr lang="en-US" dirty="0"/>
                        <a:t>=</a:t>
                      </a:r>
                      <a:r>
                        <a:rPr lang="en-GB" dirty="0"/>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12,271.3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Block oriented approach using local (</a:t>
                      </a:r>
                      <a:r>
                        <a:rPr lang="en-US" dirty="0" err="1"/>
                        <a:t>blksz</a:t>
                      </a:r>
                      <a:r>
                        <a:rPr lang="en-US" dirty="0"/>
                        <a:t>=</a:t>
                      </a:r>
                      <a:r>
                        <a:rPr lang="en-GB" dirty="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16,268.8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GB" dirty="0"/>
                        <a:t>Intel MKL SGEMM</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63,780.6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0"/>
                  </a:ext>
                </a:extLst>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a:t>Device is Intel® Core™ i5-2520M CPU @2.5 GHz (dual core) Windows 7 64 bit OS,</a:t>
            </a:r>
            <a:br>
              <a:rPr lang="en-GB" sz="1600" dirty="0"/>
            </a:br>
            <a:r>
              <a:rPr lang="en-GB" sz="1600" dirty="0"/>
              <a:t>Intel compiler 64 bit version 13.1.1.171, OpenCL SDK 2013, MKL 11.0 update 3.</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Slide Number Placeholder 3">
            <a:extLst>
              <a:ext uri="{FF2B5EF4-FFF2-40B4-BE49-F238E27FC236}">
                <a16:creationId xmlns:a16="http://schemas.microsoft.com/office/drawing/2014/main" id="{EB694689-DECD-384C-9343-182345A7DE39}"/>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151</a:t>
            </a:fld>
            <a:endParaRPr lang="en-GB" dirty="0"/>
          </a:p>
        </p:txBody>
      </p:sp>
    </p:spTree>
    <p:extLst>
      <p:ext uri="{BB962C8B-B14F-4D97-AF65-F5344CB8AC3E}">
        <p14:creationId xmlns:p14="http://schemas.microsoft.com/office/powerpoint/2010/main" val="14986492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blocked matrix multiply</a:t>
            </a:r>
          </a:p>
        </p:txBody>
      </p:sp>
      <p:sp>
        <p:nvSpPr>
          <p:cNvPr id="8" name="Content Placeholder 7"/>
          <p:cNvSpPr>
            <a:spLocks noGrp="1"/>
          </p:cNvSpPr>
          <p:nvPr>
            <p:ph idx="1"/>
          </p:nvPr>
        </p:nvSpPr>
        <p:spPr>
          <a:xfrm>
            <a:off x="301625" y="980728"/>
            <a:ext cx="8784976" cy="5877272"/>
          </a:xfrm>
        </p:spPr>
        <p:txBody>
          <a:bodyPr>
            <a:normAutofit fontScale="85000" lnSpcReduction="20000"/>
          </a:bodyPr>
          <a:lstStyle/>
          <a:p>
            <a:r>
              <a:rPr lang="en-GB" dirty="0">
                <a:solidFill>
                  <a:schemeClr val="accent2"/>
                </a:solidFill>
              </a:rPr>
              <a:t>Goal:</a:t>
            </a:r>
          </a:p>
          <a:p>
            <a:pPr lvl="1"/>
            <a:r>
              <a:rPr lang="en-US" dirty="0"/>
              <a:t>To understand the effect of changing certain parameters in an </a:t>
            </a:r>
            <a:r>
              <a:rPr lang="en-US" dirty="0" err="1"/>
              <a:t>optimised</a:t>
            </a:r>
            <a:r>
              <a:rPr lang="en-US" dirty="0"/>
              <a:t> matrix multiply code.</a:t>
            </a:r>
          </a:p>
          <a:p>
            <a:r>
              <a:rPr lang="en-GB" dirty="0">
                <a:solidFill>
                  <a:schemeClr val="accent2"/>
                </a:solidFill>
              </a:rPr>
              <a:t>Procedure: </a:t>
            </a:r>
          </a:p>
          <a:p>
            <a:pPr lvl="1"/>
            <a:r>
              <a:rPr lang="en-GB" dirty="0"/>
              <a:t>Start from the provided blocked matrix multiplication program.</a:t>
            </a:r>
          </a:p>
          <a:p>
            <a:pPr lvl="2"/>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-training/solutions/</a:t>
            </a:r>
            <a:r>
              <a:rPr lang="en-GB" b="1" dirty="0" err="1">
                <a:latin typeface="Courier New" panose="02070309020205020404" pitchFamily="49" charset="0"/>
                <a:cs typeface="Courier New" panose="02070309020205020404" pitchFamily="49" charset="0"/>
              </a:rPr>
              <a:t>MatMul</a:t>
            </a:r>
            <a:endParaRPr lang="en-GB" b="1" dirty="0">
              <a:latin typeface="Courier New" panose="02070309020205020404" pitchFamily="49" charset="0"/>
              <a:cs typeface="Courier New" panose="02070309020205020404" pitchFamily="49" charset="0"/>
            </a:endParaRPr>
          </a:p>
          <a:p>
            <a:pPr lvl="1"/>
            <a:r>
              <a:rPr lang="en-GB" dirty="0"/>
              <a:t>Measure the performance of the code as provided.</a:t>
            </a:r>
          </a:p>
          <a:p>
            <a:pPr lvl="1"/>
            <a:r>
              <a:rPr lang="en-GB" dirty="0"/>
              <a:t>Modify parameters such as the block sizes, overall problem size etc. and measure what happens to the performance.</a:t>
            </a:r>
          </a:p>
          <a:p>
            <a:r>
              <a:rPr lang="en-GB" dirty="0">
                <a:solidFill>
                  <a:schemeClr val="accent2"/>
                </a:solidFill>
              </a:rPr>
              <a:t>Expected output:</a:t>
            </a:r>
          </a:p>
          <a:p>
            <a:pPr lvl="1"/>
            <a:r>
              <a:rPr lang="en-GB" dirty="0"/>
              <a:t>Test your result and verify that it is correct.  Output the runtime and the GFLOP/s. What's the highest performance you can achieve?</a:t>
            </a:r>
          </a:p>
          <a:p>
            <a:r>
              <a:rPr lang="en-GB" dirty="0">
                <a:solidFill>
                  <a:schemeClr val="accent2"/>
                </a:solidFill>
              </a:rPr>
              <a:t>Extra: try using NVIDIA </a:t>
            </a:r>
            <a:r>
              <a:rPr lang="en-GB" dirty="0" err="1">
                <a:solidFill>
                  <a:schemeClr val="accent2"/>
                </a:solidFill>
              </a:rPr>
              <a:t>CuBLAS</a:t>
            </a:r>
            <a:r>
              <a:rPr lang="en-GB" dirty="0">
                <a:solidFill>
                  <a:schemeClr val="accent2"/>
                </a:solidFill>
              </a:rPr>
              <a:t> or Intel MKL</a:t>
            </a:r>
          </a:p>
        </p:txBody>
      </p:sp>
      <p:sp>
        <p:nvSpPr>
          <p:cNvPr id="2" name="Slide Number Placeholder 1">
            <a:extLst>
              <a:ext uri="{FF2B5EF4-FFF2-40B4-BE49-F238E27FC236}">
                <a16:creationId xmlns:a16="http://schemas.microsoft.com/office/drawing/2014/main" id="{ED57F679-96A8-4F4C-802D-3EE9C7A10269}"/>
              </a:ext>
            </a:extLst>
          </p:cNvPr>
          <p:cNvSpPr>
            <a:spLocks noGrp="1"/>
          </p:cNvSpPr>
          <p:nvPr>
            <p:ph type="sldNum" sz="quarter" idx="12"/>
          </p:nvPr>
        </p:nvSpPr>
        <p:spPr/>
        <p:txBody>
          <a:bodyPr/>
          <a:lstStyle/>
          <a:p>
            <a:fld id="{10338BC4-165C-45BE-83FF-C9C7D8E962C5}" type="slidenum">
              <a:rPr lang="en-GB" smtClean="0"/>
              <a:pPr/>
              <a:t>152</a:t>
            </a:fld>
            <a:endParaRPr lang="en-GB"/>
          </a:p>
        </p:txBody>
      </p:sp>
    </p:spTree>
    <p:extLst>
      <p:ext uri="{BB962C8B-B14F-4D97-AF65-F5344CB8AC3E}">
        <p14:creationId xmlns:p14="http://schemas.microsoft.com/office/powerpoint/2010/main" val="3693613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C45B58FE-0499-814B-B237-C8DABC5CF5CD}"/>
              </a:ext>
            </a:extLst>
          </p:cNvPr>
          <p:cNvSpPr>
            <a:spLocks noGrp="1"/>
          </p:cNvSpPr>
          <p:nvPr>
            <p:ph type="sldNum" sz="quarter" idx="12"/>
          </p:nvPr>
        </p:nvSpPr>
        <p:spPr/>
        <p:txBody>
          <a:bodyPr/>
          <a:lstStyle/>
          <a:p>
            <a:fld id="{10338BC4-165C-45BE-83FF-C9C7D8E962C5}" type="slidenum">
              <a:rPr lang="en-GB" smtClean="0"/>
              <a:pPr/>
              <a:t>153</a:t>
            </a:fld>
            <a:endParaRPr lang="en-GB"/>
          </a:p>
        </p:txBody>
      </p:sp>
    </p:spTree>
    <p:extLst>
      <p:ext uri="{BB962C8B-B14F-4D97-AF65-F5344CB8AC3E}">
        <p14:creationId xmlns:p14="http://schemas.microsoft.com/office/powerpoint/2010/main" val="14385336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The most common example is a barrier … i.e. all units of execution “in scope” arrive at the </a:t>
            </a:r>
            <a:r>
              <a:rPr lang="en-GB" dirty="0">
                <a:solidFill>
                  <a:schemeClr val="accent6">
                    <a:lumMod val="75000"/>
                  </a:schemeClr>
                </a:solidFill>
              </a:rPr>
              <a:t>barrier </a:t>
            </a:r>
            <a:r>
              <a:rPr lang="en-GB" dirty="0"/>
              <a:t>before any are allowed to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71D254D7-2372-2A4E-A7FB-46B6470373F5}"/>
              </a:ext>
            </a:extLst>
          </p:cNvPr>
          <p:cNvSpPr>
            <a:spLocks noGrp="1"/>
          </p:cNvSpPr>
          <p:nvPr>
            <p:ph type="sldNum" sz="quarter" idx="12"/>
          </p:nvPr>
        </p:nvSpPr>
        <p:spPr/>
        <p:txBody>
          <a:bodyPr/>
          <a:lstStyle/>
          <a:p>
            <a:fld id="{10338BC4-165C-45BE-83FF-C9C7D8E962C5}" type="slidenum">
              <a:rPr lang="en-GB" smtClean="0"/>
              <a:pPr/>
              <a:t>154</a:t>
            </a:fld>
            <a:endParaRPr lang="en-GB"/>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
        <p:nvSpPr>
          <p:cNvPr id="4" name="Slide Number Placeholder 3">
            <a:extLst>
              <a:ext uri="{FF2B5EF4-FFF2-40B4-BE49-F238E27FC236}">
                <a16:creationId xmlns:a16="http://schemas.microsoft.com/office/drawing/2014/main" id="{246F9F3B-3237-E642-92C1-4C8E8E301B60}"/>
              </a:ext>
            </a:extLst>
          </p:cNvPr>
          <p:cNvSpPr>
            <a:spLocks noGrp="1"/>
          </p:cNvSpPr>
          <p:nvPr>
            <p:ph type="sldNum" sz="quarter" idx="12"/>
          </p:nvPr>
        </p:nvSpPr>
        <p:spPr/>
        <p:txBody>
          <a:bodyPr/>
          <a:lstStyle/>
          <a:p>
            <a:fld id="{10338BC4-165C-45BE-83FF-C9C7D8E962C5}" type="slidenum">
              <a:rPr lang="en-GB" smtClean="0"/>
              <a:pPr/>
              <a:t>155</a:t>
            </a:fld>
            <a:endParaRPr lang="en-GB"/>
          </a:p>
        </p:txBody>
      </p:sp>
    </p:spTree>
    <p:extLst>
      <p:ext uri="{BB962C8B-B14F-4D97-AF65-F5344CB8AC3E}">
        <p14:creationId xmlns:p14="http://schemas.microsoft.com/office/powerpoint/2010/main" val="13945007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partial reductions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
        <p:nvSpPr>
          <p:cNvPr id="4" name="Slide Number Placeholder 3">
            <a:extLst>
              <a:ext uri="{FF2B5EF4-FFF2-40B4-BE49-F238E27FC236}">
                <a16:creationId xmlns:a16="http://schemas.microsoft.com/office/drawing/2014/main" id="{B7587068-1A34-344C-B9BE-7341B1EDB2C6}"/>
              </a:ext>
            </a:extLst>
          </p:cNvPr>
          <p:cNvSpPr>
            <a:spLocks noGrp="1"/>
          </p:cNvSpPr>
          <p:nvPr>
            <p:ph type="sldNum" sz="quarter" idx="12"/>
          </p:nvPr>
        </p:nvSpPr>
        <p:spPr/>
        <p:txBody>
          <a:bodyPr/>
          <a:lstStyle/>
          <a:p>
            <a:fld id="{10338BC4-165C-45BE-83FF-C9C7D8E962C5}" type="slidenum">
              <a:rPr lang="en-GB" smtClean="0"/>
              <a:pPr/>
              <a:t>156</a:t>
            </a:fld>
            <a:endParaRPr lang="en-GB"/>
          </a:p>
        </p:txBody>
      </p:sp>
    </p:spTree>
    <p:extLst>
      <p:ext uri="{BB962C8B-B14F-4D97-AF65-F5344CB8AC3E}">
        <p14:creationId xmlns:p14="http://schemas.microsoft.com/office/powerpoint/2010/main" val="909681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
        <p:nvSpPr>
          <p:cNvPr id="3" name="Slide Number Placeholder 2">
            <a:extLst>
              <a:ext uri="{FF2B5EF4-FFF2-40B4-BE49-F238E27FC236}">
                <a16:creationId xmlns:a16="http://schemas.microsoft.com/office/drawing/2014/main" id="{5B2D3E8D-8086-294E-82EA-B2A81F373A28}"/>
              </a:ext>
            </a:extLst>
          </p:cNvPr>
          <p:cNvSpPr>
            <a:spLocks noGrp="1"/>
          </p:cNvSpPr>
          <p:nvPr>
            <p:ph type="sldNum" sz="quarter" idx="12"/>
          </p:nvPr>
        </p:nvSpPr>
        <p:spPr/>
        <p:txBody>
          <a:bodyPr/>
          <a:lstStyle/>
          <a:p>
            <a:fld id="{10338BC4-165C-45BE-83FF-C9C7D8E962C5}" type="slidenum">
              <a:rPr lang="en-GB" smtClean="0"/>
              <a:pPr/>
              <a:t>157</a:t>
            </a:fld>
            <a:endParaRPr lang="en-GB"/>
          </a:p>
        </p:txBody>
      </p:sp>
    </p:spTree>
    <p:extLst>
      <p:ext uri="{BB962C8B-B14F-4D97-AF65-F5344CB8AC3E}">
        <p14:creationId xmlns:p14="http://schemas.microsoft.com/office/powerpoint/2010/main" val="41269626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
        <p:nvSpPr>
          <p:cNvPr id="5" name="Slide Number Placeholder 4">
            <a:extLst>
              <a:ext uri="{FF2B5EF4-FFF2-40B4-BE49-F238E27FC236}">
                <a16:creationId xmlns:a16="http://schemas.microsoft.com/office/drawing/2014/main" id="{EDEFC12E-C1C8-E44F-846D-559AE40516C8}"/>
              </a:ext>
            </a:extLst>
          </p:cNvPr>
          <p:cNvSpPr>
            <a:spLocks noGrp="1"/>
          </p:cNvSpPr>
          <p:nvPr>
            <p:ph type="sldNum" sz="quarter" idx="12"/>
          </p:nvPr>
        </p:nvSpPr>
        <p:spPr/>
        <p:txBody>
          <a:bodyPr/>
          <a:lstStyle/>
          <a:p>
            <a:fld id="{10338BC4-165C-45BE-83FF-C9C7D8E962C5}" type="slidenum">
              <a:rPr lang="en-GB" smtClean="0"/>
              <a:pPr/>
              <a:t>158</a:t>
            </a:fld>
            <a:endParaRPr lang="en-GB"/>
          </a:p>
        </p:txBody>
      </p:sp>
    </p:spTree>
    <p:extLst>
      <p:ext uri="{BB962C8B-B14F-4D97-AF65-F5344CB8AC3E}">
        <p14:creationId xmlns:p14="http://schemas.microsoft.com/office/powerpoint/2010/main" val="28088946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8: The Pi program</a:t>
            </a:r>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pPr lvl="1"/>
            <a:r>
              <a:rPr lang="en-GB" dirty="0"/>
              <a:t>Reduction examples are included in AMD and </a:t>
            </a:r>
            <a:r>
              <a:rPr lang="en-GB" dirty="0" err="1"/>
              <a:t>Nvidia's</a:t>
            </a:r>
            <a:r>
              <a:rPr lang="en-GB" dirty="0"/>
              <a:t> OpenCL SDKs</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
        <p:nvSpPr>
          <p:cNvPr id="3" name="Slide Number Placeholder 2">
            <a:extLst>
              <a:ext uri="{FF2B5EF4-FFF2-40B4-BE49-F238E27FC236}">
                <a16:creationId xmlns:a16="http://schemas.microsoft.com/office/drawing/2014/main" id="{F74AF528-5519-1F4B-86B3-CC587C0528D8}"/>
              </a:ext>
            </a:extLst>
          </p:cNvPr>
          <p:cNvSpPr>
            <a:spLocks noGrp="1"/>
          </p:cNvSpPr>
          <p:nvPr>
            <p:ph type="sldNum" sz="quarter" idx="12"/>
          </p:nvPr>
        </p:nvSpPr>
        <p:spPr/>
        <p:txBody>
          <a:bodyPr/>
          <a:lstStyle/>
          <a:p>
            <a:fld id="{10338BC4-165C-45BE-83FF-C9C7D8E962C5}" type="slidenum">
              <a:rPr lang="en-GB" smtClean="0"/>
              <a:pPr/>
              <a:t>159</a:t>
            </a:fld>
            <a:endParaRPr lang="en-GB"/>
          </a:p>
        </p:txBody>
      </p:sp>
    </p:spTree>
    <p:extLst>
      <p:ext uri="{BB962C8B-B14F-4D97-AF65-F5344CB8AC3E}">
        <p14:creationId xmlns:p14="http://schemas.microsoft.com/office/powerpoint/2010/main" val="81646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fontScale="92500" lnSpcReduction="10000"/>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OpenCL on the Intel® Xeon Phi™ coprocessor in these slides</a:t>
            </a:r>
          </a:p>
          <a:p>
            <a:r>
              <a:rPr lang="en-GB" dirty="0"/>
              <a:t>Once installed, they're very easy to target with OpenCL</a:t>
            </a:r>
          </a:p>
        </p:txBody>
      </p:sp>
      <p:sp>
        <p:nvSpPr>
          <p:cNvPr id="4" name="Slide Number Placeholder 3">
            <a:extLst>
              <a:ext uri="{FF2B5EF4-FFF2-40B4-BE49-F238E27FC236}">
                <a16:creationId xmlns:a16="http://schemas.microsoft.com/office/drawing/2014/main" id="{5F44CF09-5B1A-0747-B11D-720469A0AE64}"/>
              </a:ext>
            </a:extLst>
          </p:cNvPr>
          <p:cNvSpPr>
            <a:spLocks noGrp="1"/>
          </p:cNvSpPr>
          <p:nvPr>
            <p:ph type="sldNum" sz="quarter" idx="12"/>
          </p:nvPr>
        </p:nvSpPr>
        <p:spPr/>
        <p:txBody>
          <a:bodyPr/>
          <a:lstStyle/>
          <a:p>
            <a:fld id="{10338BC4-165C-45BE-83FF-C9C7D8E962C5}" type="slidenum">
              <a:rPr lang="en-GB" smtClean="0"/>
              <a:pPr/>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
        <p:nvSpPr>
          <p:cNvPr id="4" name="Slide Number Placeholder 3">
            <a:extLst>
              <a:ext uri="{FF2B5EF4-FFF2-40B4-BE49-F238E27FC236}">
                <a16:creationId xmlns:a16="http://schemas.microsoft.com/office/drawing/2014/main" id="{D91FAFAE-2398-A442-9A9A-30B87C4D50F1}"/>
              </a:ext>
            </a:extLst>
          </p:cNvPr>
          <p:cNvSpPr>
            <a:spLocks noGrp="1"/>
          </p:cNvSpPr>
          <p:nvPr>
            <p:ph type="sldNum" sz="quarter" idx="12"/>
          </p:nvPr>
        </p:nvSpPr>
        <p:spPr/>
        <p:txBody>
          <a:bodyPr/>
          <a:lstStyle/>
          <a:p>
            <a:fld id="{10338BC4-165C-45BE-83FF-C9C7D8E962C5}" type="slidenum">
              <a:rPr lang="en-GB" smtClean="0"/>
              <a:pPr/>
              <a:t>17</a:t>
            </a:fld>
            <a:endParaRPr lang="en-GB"/>
          </a:p>
        </p:txBody>
      </p:sp>
    </p:spTree>
    <p:extLst>
      <p:ext uri="{BB962C8B-B14F-4D97-AF65-F5344CB8AC3E}">
        <p14:creationId xmlns:p14="http://schemas.microsoft.com/office/powerpoint/2010/main" val="220384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
        <p:nvSpPr>
          <p:cNvPr id="4" name="Slide Number Placeholder 3">
            <a:extLst>
              <a:ext uri="{FF2B5EF4-FFF2-40B4-BE49-F238E27FC236}">
                <a16:creationId xmlns:a16="http://schemas.microsoft.com/office/drawing/2014/main" id="{AC43A149-0DB5-4340-BB5C-656BFEE68D91}"/>
              </a:ext>
            </a:extLst>
          </p:cNvPr>
          <p:cNvSpPr>
            <a:spLocks noGrp="1"/>
          </p:cNvSpPr>
          <p:nvPr>
            <p:ph type="sldNum" sz="quarter" idx="12"/>
          </p:nvPr>
        </p:nvSpPr>
        <p:spPr/>
        <p:txBody>
          <a:bodyPr/>
          <a:lstStyle/>
          <a:p>
            <a:fld id="{10338BC4-165C-45BE-83FF-C9C7D8E962C5}" type="slidenum">
              <a:rPr lang="en-GB" smtClean="0"/>
              <a:pPr/>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p:txBody>
      </p:sp>
      <p:sp>
        <p:nvSpPr>
          <p:cNvPr id="4" name="Slide Number Placeholder 3">
            <a:extLst>
              <a:ext uri="{FF2B5EF4-FFF2-40B4-BE49-F238E27FC236}">
                <a16:creationId xmlns:a16="http://schemas.microsoft.com/office/drawing/2014/main" id="{4A712393-AB0E-C84A-8458-704E490E6A26}"/>
              </a:ext>
            </a:extLst>
          </p:cNvPr>
          <p:cNvSpPr>
            <a:spLocks noGrp="1"/>
          </p:cNvSpPr>
          <p:nvPr>
            <p:ph type="sldNum" sz="quarter" idx="12"/>
          </p:nvPr>
        </p:nvSpPr>
        <p:spPr/>
        <p:txBody>
          <a:bodyPr/>
          <a:lstStyle/>
          <a:p>
            <a:fld id="{10338BC4-165C-45BE-83FF-C9C7D8E962C5}" type="slidenum">
              <a:rPr lang="en-GB" smtClean="0"/>
              <a:pPr/>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95536" y="2174"/>
            <a:ext cx="8229600" cy="1143000"/>
          </a:xfrm>
        </p:spPr>
        <p:txBody>
          <a:bodyPr/>
          <a:lstStyle/>
          <a:p>
            <a:r>
              <a:rPr lang="en-GB" dirty="0">
                <a:latin typeface="Calibri" charset="0"/>
                <a:ea typeface="ＭＳ Ｐゴシック" charset="0"/>
                <a:cs typeface="ＭＳ Ｐゴシック" charset="0"/>
              </a:rPr>
              <a:t>Prof Simon McIntosh-Smith</a:t>
            </a:r>
          </a:p>
        </p:txBody>
      </p:sp>
      <p:sp>
        <p:nvSpPr>
          <p:cNvPr id="3" name="Content Placeholder 2"/>
          <p:cNvSpPr>
            <a:spLocks noGrp="1"/>
          </p:cNvSpPr>
          <p:nvPr>
            <p:ph idx="4294967295"/>
          </p:nvPr>
        </p:nvSpPr>
        <p:spPr>
          <a:xfrm>
            <a:off x="2057400" y="1085557"/>
            <a:ext cx="7086600" cy="5772444"/>
          </a:xfrm>
        </p:spPr>
        <p:txBody>
          <a:bodyPr>
            <a:normAutofit/>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FRS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GPGPU, a many-core general purpose graphics processor.</a:t>
            </a: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Computing. Member of OpenCL standards body, Khronos, and OpenMP ARB.</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253308"/>
            <a:ext cx="1447800"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145780"/>
            <a:ext cx="592137" cy="100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661768"/>
            <a:ext cx="157480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0" name="Picture 9">
            <a:extLst>
              <a:ext uri="{FF2B5EF4-FFF2-40B4-BE49-F238E27FC236}">
                <a16:creationId xmlns:a16="http://schemas.microsoft.com/office/drawing/2014/main" id="{628C2914-5C30-B940-8346-9D4178982873}"/>
              </a:ext>
            </a:extLst>
          </p:cNvPr>
          <p:cNvPicPr>
            <a:picLocks noChangeAspect="1"/>
          </p:cNvPicPr>
          <p:nvPr/>
        </p:nvPicPr>
        <p:blipFill>
          <a:blip r:embed="rId7"/>
          <a:stretch>
            <a:fillRect/>
          </a:stretch>
        </p:blipFill>
        <p:spPr>
          <a:xfrm>
            <a:off x="552753" y="5439196"/>
            <a:ext cx="650572" cy="662732"/>
          </a:xfrm>
          <a:prstGeom prst="rect">
            <a:avLst/>
          </a:prstGeom>
        </p:spPr>
      </p:pic>
      <p:sp>
        <p:nvSpPr>
          <p:cNvPr id="4" name="Slide Number Placeholder 3">
            <a:extLst>
              <a:ext uri="{FF2B5EF4-FFF2-40B4-BE49-F238E27FC236}">
                <a16:creationId xmlns:a16="http://schemas.microsoft.com/office/drawing/2014/main" id="{B2CD7610-4820-1743-B79A-748F183EBD6D}"/>
              </a:ext>
            </a:extLst>
          </p:cNvPr>
          <p:cNvSpPr>
            <a:spLocks noGrp="1"/>
          </p:cNvSpPr>
          <p:nvPr>
            <p:ph type="sldNum" sz="quarter" idx="12"/>
          </p:nvPr>
        </p:nvSpPr>
        <p:spPr/>
        <p:txBody>
          <a:bodyPr/>
          <a:lstStyle/>
          <a:p>
            <a:fld id="{10338BC4-165C-45BE-83FF-C9C7D8E962C5}" type="slidenum">
              <a:rPr lang="en-GB" smtClean="0"/>
              <a:pPr/>
              <a:t>2</a:t>
            </a:fld>
            <a:endParaRPr lang="en-GB"/>
          </a:p>
        </p:txBody>
      </p:sp>
    </p:spTree>
    <p:extLst>
      <p:ext uri="{BB962C8B-B14F-4D97-AF65-F5344CB8AC3E}">
        <p14:creationId xmlns:p14="http://schemas.microsoft.com/office/powerpoint/2010/main" val="135238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Installable Client Driver (ICD)</a:t>
            </a:r>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a:t>The </a:t>
            </a:r>
            <a:r>
              <a:rPr lang="en-GB"/>
              <a:t>ICD allows </a:t>
            </a:r>
            <a:r>
              <a:rPr lang="en-GB" dirty="0"/>
              <a:t>you to choose between different OpenCL Platforms on a single machine</a:t>
            </a:r>
          </a:p>
          <a:p>
            <a:pPr lvl="1"/>
            <a:r>
              <a:rPr lang="en-GB" dirty="0"/>
              <a:t>I.e. run kernels on your CPU and an accelerator (GPU), or switching between Intel and AMD OpenCL implementations for the CPU</a:t>
            </a:r>
          </a:p>
          <a:p>
            <a:r>
              <a:rPr lang="en-GB" dirty="0"/>
              <a:t>This means you can link your program against one OpenCL implementation, but run your code on a different one</a:t>
            </a:r>
          </a:p>
          <a:p>
            <a:r>
              <a:rPr lang="en-GB" dirty="0"/>
              <a:t>The ICD Loader works out which runtime library to send your API calls to on your behalf so you don’t usually have to worry about this!</a:t>
            </a:r>
          </a:p>
          <a:p>
            <a:pPr lvl="1"/>
            <a:r>
              <a:rPr lang="en-GB" dirty="0"/>
              <a:t>When installing OpenCL it will usually put a file in /</a:t>
            </a:r>
            <a:r>
              <a:rPr lang="en-GB" dirty="0" err="1"/>
              <a:t>etc</a:t>
            </a:r>
            <a:r>
              <a:rPr lang="en-GB" dirty="0"/>
              <a:t>/OpenCL/vendors which contains the name of the library for that platform</a:t>
            </a:r>
          </a:p>
        </p:txBody>
      </p:sp>
      <p:sp>
        <p:nvSpPr>
          <p:cNvPr id="4" name="Slide Number Placeholder 3">
            <a:extLst>
              <a:ext uri="{FF2B5EF4-FFF2-40B4-BE49-F238E27FC236}">
                <a16:creationId xmlns:a16="http://schemas.microsoft.com/office/drawing/2014/main" id="{7D6C0816-8661-B544-B7D6-33D70AD42C1E}"/>
              </a:ext>
            </a:extLst>
          </p:cNvPr>
          <p:cNvSpPr>
            <a:spLocks noGrp="1"/>
          </p:cNvSpPr>
          <p:nvPr>
            <p:ph type="sldNum" sz="quarter" idx="12"/>
          </p:nvPr>
        </p:nvSpPr>
        <p:spPr/>
        <p:txBody>
          <a:bodyPr/>
          <a:lstStyle/>
          <a:p>
            <a:fld id="{10338BC4-165C-45BE-83FF-C9C7D8E962C5}" type="slidenum">
              <a:rPr lang="en-GB" smtClean="0"/>
              <a:pPr/>
              <a:t>20</a:t>
            </a:fld>
            <a:endParaRPr lang="en-GB"/>
          </a:p>
        </p:txBody>
      </p:sp>
    </p:spTree>
    <p:extLst>
      <p:ext uri="{BB962C8B-B14F-4D97-AF65-F5344CB8AC3E}">
        <p14:creationId xmlns:p14="http://schemas.microsoft.com/office/powerpoint/2010/main" val="382248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EAFCF7F3-77EF-B347-A294-824898959881}"/>
              </a:ext>
            </a:extLst>
          </p:cNvPr>
          <p:cNvSpPr>
            <a:spLocks noGrp="1"/>
          </p:cNvSpPr>
          <p:nvPr>
            <p:ph type="sldNum" sz="quarter" idx="12"/>
          </p:nvPr>
        </p:nvSpPr>
        <p:spPr/>
        <p:txBody>
          <a:bodyPr/>
          <a:lstStyle/>
          <a:p>
            <a:fld id="{10338BC4-165C-45BE-83FF-C9C7D8E962C5}" type="slidenum">
              <a:rPr lang="en-GB" smtClean="0"/>
              <a:pPr/>
              <a:t>21</a:t>
            </a:fld>
            <a:endParaRPr lang="en-GB"/>
          </a:p>
        </p:txBody>
      </p:sp>
    </p:spTree>
    <p:extLst>
      <p:ext uri="{BB962C8B-B14F-4D97-AF65-F5344CB8AC3E}">
        <p14:creationId xmlns:p14="http://schemas.microsoft.com/office/powerpoint/2010/main" val="277544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solidFill>
                  <a:srgbClr val="0000FF"/>
                </a:solidFill>
              </a:rPr>
              <a:t>portable</a:t>
            </a:r>
            <a:r>
              <a:rPr lang="en-GB" dirty="0">
                <a:solidFill>
                  <a:srgbClr val="0000FF"/>
                </a:solidFill>
              </a:rPr>
              <a:t> </a:t>
            </a:r>
            <a:r>
              <a:rPr lang="en-GB" dirty="0"/>
              <a:t>program that uses </a:t>
            </a:r>
            <a:r>
              <a:rPr lang="en-GB" u="sng" dirty="0">
                <a:solidFill>
                  <a:srgbClr val="0000FF"/>
                </a:solidFill>
              </a:rPr>
              <a:t>ALL</a:t>
            </a:r>
            <a:r>
              <a:rPr lang="en-GB" dirty="0">
                <a:solidFill>
                  <a:srgbClr val="0000FF"/>
                </a:solidFill>
              </a:rPr>
              <a:t> </a:t>
            </a:r>
            <a:r>
              <a:rPr lang="en-GB" dirty="0"/>
              <a:t>resources in the heterogeneous platform</a:t>
            </a:r>
          </a:p>
        </p:txBody>
      </p:sp>
      <p:sp>
        <p:nvSpPr>
          <p:cNvPr id="5" name="Content Placeholder 4"/>
          <p:cNvSpPr>
            <a:spLocks noGrp="1"/>
          </p:cNvSpPr>
          <p:nvPr>
            <p:ph sz="half" idx="2"/>
          </p:nvPr>
        </p:nvSpPr>
        <p:spPr>
          <a:xfrm>
            <a:off x="323528" y="1556792"/>
            <a:ext cx="4040188" cy="3951288"/>
          </a:xfrm>
        </p:spPr>
        <p:txBody>
          <a:bodyPr>
            <a:normAutofit lnSpcReduction="10000"/>
          </a:bodyPr>
          <a:lstStyle/>
          <a:p>
            <a:pPr marL="0" indent="0">
              <a:buNone/>
            </a:pPr>
            <a:r>
              <a:rPr lang="en-GB" sz="2800" dirty="0"/>
              <a:t>A modern computing platform may include:</a:t>
            </a:r>
          </a:p>
          <a:p>
            <a:r>
              <a:rPr lang="en-GB" sz="2800" dirty="0"/>
              <a:t>One or more CPUs</a:t>
            </a:r>
          </a:p>
          <a:p>
            <a:r>
              <a:rPr lang="en-GB" sz="2800" dirty="0"/>
              <a:t>One or more GPUs</a:t>
            </a:r>
          </a:p>
          <a:p>
            <a:r>
              <a:rPr lang="en-GB" sz="2800" dirty="0"/>
              <a:t>DSP processors</a:t>
            </a:r>
          </a:p>
          <a:p>
            <a:r>
              <a:rPr lang="en-GB" sz="2800" dirty="0"/>
              <a:t>Accelerators</a:t>
            </a:r>
          </a:p>
          <a:p>
            <a:r>
              <a:rPr lang="en-GB" sz="2800" dirty="0"/>
              <a:t>FPGAs</a:t>
            </a:r>
          </a:p>
          <a:p>
            <a:r>
              <a:rPr lang="en-GB" sz="2800" dirty="0"/>
              <a:t>… and more </a:t>
            </a:r>
            <a:r>
              <a:rPr lang="is-IS" sz="2800" dirty="0"/>
              <a:t>…</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Intel® Core i7-8700K:</a:t>
            </a:r>
          </a:p>
          <a:p>
            <a:r>
              <a:rPr lang="en-GB" sz="2800" dirty="0"/>
              <a:t>Six-core Coffee Lake x86 with Intel® UHD Graphics 630</a:t>
            </a:r>
          </a:p>
        </p:txBody>
      </p:sp>
      <p:pic>
        <p:nvPicPr>
          <p:cNvPr id="3" name="Picture 2">
            <a:extLst>
              <a:ext uri="{FF2B5EF4-FFF2-40B4-BE49-F238E27FC236}">
                <a16:creationId xmlns:a16="http://schemas.microsoft.com/office/drawing/2014/main" id="{DA0AE31F-CE96-5344-BDCF-8F14718903F1}"/>
              </a:ext>
            </a:extLst>
          </p:cNvPr>
          <p:cNvPicPr>
            <a:picLocks noChangeAspect="1"/>
          </p:cNvPicPr>
          <p:nvPr/>
        </p:nvPicPr>
        <p:blipFill>
          <a:blip r:embed="rId2"/>
          <a:stretch>
            <a:fillRect/>
          </a:stretch>
        </p:blipFill>
        <p:spPr>
          <a:xfrm>
            <a:off x="5220072" y="1710832"/>
            <a:ext cx="2840226" cy="1420113"/>
          </a:xfrm>
          <a:prstGeom prst="rect">
            <a:avLst/>
          </a:prstGeom>
        </p:spPr>
      </p:pic>
      <p:sp>
        <p:nvSpPr>
          <p:cNvPr id="6" name="Slide Number Placeholder 5">
            <a:extLst>
              <a:ext uri="{FF2B5EF4-FFF2-40B4-BE49-F238E27FC236}">
                <a16:creationId xmlns:a16="http://schemas.microsoft.com/office/drawing/2014/main" id="{C2846555-8937-F044-BDAF-6BB04F36E2C0}"/>
              </a:ext>
            </a:extLst>
          </p:cNvPr>
          <p:cNvSpPr>
            <a:spLocks noGrp="1"/>
          </p:cNvSpPr>
          <p:nvPr>
            <p:ph type="sldNum" sz="quarter" idx="12"/>
          </p:nvPr>
        </p:nvSpPr>
        <p:spPr/>
        <p:txBody>
          <a:bodyPr/>
          <a:lstStyle/>
          <a:p>
            <a:fld id="{10338BC4-165C-45BE-83FF-C9C7D8E962C5}" type="slidenum">
              <a:rPr lang="en-GB" smtClean="0"/>
              <a:pPr/>
              <a:t>22</a:t>
            </a:fld>
            <a:endParaRPr lang="en-GB"/>
          </a:p>
        </p:txBody>
      </p:sp>
    </p:spTree>
    <p:extLst>
      <p:ext uri="{BB962C8B-B14F-4D97-AF65-F5344CB8AC3E}">
        <p14:creationId xmlns:p14="http://schemas.microsoft.com/office/powerpoint/2010/main" val="207321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1A38A-17C8-C949-8C48-A90030BC6B6D}"/>
              </a:ext>
            </a:extLst>
          </p:cNvPr>
          <p:cNvPicPr>
            <a:picLocks noChangeAspect="1"/>
          </p:cNvPicPr>
          <p:nvPr/>
        </p:nvPicPr>
        <p:blipFill>
          <a:blip r:embed="rId3"/>
          <a:stretch>
            <a:fillRect/>
          </a:stretch>
        </p:blipFill>
        <p:spPr>
          <a:xfrm>
            <a:off x="6097482" y="2592974"/>
            <a:ext cx="2518079" cy="2034608"/>
          </a:xfrm>
          <a:prstGeom prst="rect">
            <a:avLst/>
          </a:prstGeom>
        </p:spPr>
      </p:pic>
      <p:pic>
        <p:nvPicPr>
          <p:cNvPr id="4" name="Picture 3">
            <a:extLst>
              <a:ext uri="{FF2B5EF4-FFF2-40B4-BE49-F238E27FC236}">
                <a16:creationId xmlns:a16="http://schemas.microsoft.com/office/drawing/2014/main" id="{F716D87A-AA79-1F4A-B68F-36CC1CDC1C5B}"/>
              </a:ext>
            </a:extLst>
          </p:cNvPr>
          <p:cNvPicPr>
            <a:picLocks noChangeAspect="1"/>
          </p:cNvPicPr>
          <p:nvPr/>
        </p:nvPicPr>
        <p:blipFill>
          <a:blip r:embed="rId4"/>
          <a:stretch>
            <a:fillRect/>
          </a:stretch>
        </p:blipFill>
        <p:spPr>
          <a:xfrm>
            <a:off x="3403622" y="1804991"/>
            <a:ext cx="2277501" cy="2272946"/>
          </a:xfrm>
          <a:prstGeom prst="rect">
            <a:avLst/>
          </a:prstGeom>
        </p:spPr>
      </p:pic>
      <p:pic>
        <p:nvPicPr>
          <p:cNvPr id="3" name="Picture 2">
            <a:extLst>
              <a:ext uri="{FF2B5EF4-FFF2-40B4-BE49-F238E27FC236}">
                <a16:creationId xmlns:a16="http://schemas.microsoft.com/office/drawing/2014/main" id="{402B85AC-1B01-2D42-9056-FD1AB5C675F5}"/>
              </a:ext>
            </a:extLst>
          </p:cNvPr>
          <p:cNvPicPr>
            <a:picLocks noChangeAspect="1"/>
          </p:cNvPicPr>
          <p:nvPr/>
        </p:nvPicPr>
        <p:blipFill>
          <a:blip r:embed="rId5"/>
          <a:stretch>
            <a:fillRect/>
          </a:stretch>
        </p:blipFill>
        <p:spPr>
          <a:xfrm>
            <a:off x="323528" y="2637601"/>
            <a:ext cx="2646865" cy="1738108"/>
          </a:xfrm>
          <a:prstGeom prst="rect">
            <a:avLst/>
          </a:prstGeom>
        </p:spPr>
      </p:pic>
      <p:sp>
        <p:nvSpPr>
          <p:cNvPr id="7" name="Title 6"/>
          <p:cNvSpPr>
            <a:spLocks noGrp="1"/>
          </p:cNvSpPr>
          <p:nvPr>
            <p:ph type="title"/>
          </p:nvPr>
        </p:nvSpPr>
        <p:spPr/>
        <p:txBody>
          <a:bodyPr/>
          <a:lstStyle/>
          <a:p>
            <a:r>
              <a:rPr lang="en-GB" dirty="0"/>
              <a:t>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13" name="TextBox 12"/>
          <p:cNvSpPr txBox="1"/>
          <p:nvPr/>
        </p:nvSpPr>
        <p:spPr>
          <a:xfrm>
            <a:off x="353092" y="3029182"/>
            <a:ext cx="2448272" cy="830997"/>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16 wide SIMD</a:t>
            </a: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Turing® RTX 8000</a:t>
            </a: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64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AMD® Vega</a:t>
            </a: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(KNL) CPU</a:t>
            </a:r>
          </a:p>
        </p:txBody>
      </p:sp>
      <p:sp>
        <p:nvSpPr>
          <p:cNvPr id="19" name="TextBox 18"/>
          <p:cNvSpPr txBox="1"/>
          <p:nvPr/>
        </p:nvSpPr>
        <p:spPr>
          <a:xfrm>
            <a:off x="5791415" y="3001389"/>
            <a:ext cx="3048788" cy="1323439"/>
          </a:xfrm>
          <a:prstGeom prst="rect">
            <a:avLst/>
          </a:prstGeom>
          <a:noFill/>
        </p:spPr>
        <p:txBody>
          <a:bodyPr wrap="square" rtlCol="0">
            <a:spAutoFit/>
          </a:bodyPr>
          <a:lstStyle/>
          <a:p>
            <a:pPr algn="ctr"/>
            <a:r>
              <a:rPr lang="en-GB" sz="2000" b="1" dirty="0">
                <a:solidFill>
                  <a:schemeClr val="bg1"/>
                </a:solidFill>
              </a:rPr>
              <a:t>72 cores</a:t>
            </a:r>
          </a:p>
          <a:p>
            <a:pPr algn="ctr"/>
            <a:r>
              <a:rPr lang="en-GB" sz="2000" b="1" dirty="0">
                <a:solidFill>
                  <a:schemeClr val="bg1"/>
                </a:solidFill>
              </a:rPr>
              <a:t>64 wide SIMD</a:t>
            </a:r>
          </a:p>
          <a:p>
            <a:pPr algn="ctr"/>
            <a:r>
              <a:rPr lang="en-GB" sz="2000" b="1" dirty="0">
                <a:solidFill>
                  <a:schemeClr val="bg1"/>
                </a:solidFill>
              </a:rPr>
              <a:t>+ 576 Tensor Cores</a:t>
            </a:r>
          </a:p>
          <a:p>
            <a:pPr algn="ctr"/>
            <a:r>
              <a:rPr lang="en-GB" sz="2000" b="1" dirty="0">
                <a:solidFill>
                  <a:schemeClr val="bg1"/>
                </a:solidFill>
              </a:rPr>
              <a:t>+ 72 RT Cores</a:t>
            </a:r>
          </a:p>
        </p:txBody>
      </p:sp>
      <p:sp>
        <p:nvSpPr>
          <p:cNvPr id="2" name="Slide Number Placeholder 1">
            <a:extLst>
              <a:ext uri="{FF2B5EF4-FFF2-40B4-BE49-F238E27FC236}">
                <a16:creationId xmlns:a16="http://schemas.microsoft.com/office/drawing/2014/main" id="{0EEC200E-2EB4-9143-ACE2-6EEDF0A4CD64}"/>
              </a:ext>
            </a:extLst>
          </p:cNvPr>
          <p:cNvSpPr>
            <a:spLocks noGrp="1"/>
          </p:cNvSpPr>
          <p:nvPr>
            <p:ph type="sldNum" sz="quarter" idx="12"/>
          </p:nvPr>
        </p:nvSpPr>
        <p:spPr/>
        <p:txBody>
          <a:bodyPr/>
          <a:lstStyle/>
          <a:p>
            <a:fld id="{10338BC4-165C-45BE-83FF-C9C7D8E962C5}" type="slidenum">
              <a:rPr lang="en-GB" smtClean="0"/>
              <a:pPr/>
              <a:t>23</a:t>
            </a:fld>
            <a:endParaRPr lang="en-GB"/>
          </a:p>
        </p:txBody>
      </p:sp>
    </p:spTree>
    <p:extLst>
      <p:ext uri="{BB962C8B-B14F-4D97-AF65-F5344CB8AC3E}">
        <p14:creationId xmlns:p14="http://schemas.microsoft.com/office/powerpoint/2010/main" val="28553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Many-core performance potential</a:t>
            </a:r>
          </a:p>
        </p:txBody>
      </p:sp>
      <p:pic>
        <p:nvPicPr>
          <p:cNvPr id="9" name="Picture 8"/>
          <p:cNvPicPr>
            <a:picLocks noChangeAspect="1"/>
          </p:cNvPicPr>
          <p:nvPr/>
        </p:nvPicPr>
        <p:blipFill>
          <a:blip r:embed="rId3"/>
          <a:stretch>
            <a:fillRect/>
          </a:stretch>
        </p:blipFill>
        <p:spPr>
          <a:xfrm>
            <a:off x="879686" y="1309990"/>
            <a:ext cx="7350812" cy="4881172"/>
          </a:xfrm>
          <a:prstGeom prst="rect">
            <a:avLst/>
          </a:prstGeom>
        </p:spPr>
      </p:pic>
      <p:sp>
        <p:nvSpPr>
          <p:cNvPr id="2" name="Slide Number Placeholder 1">
            <a:extLst>
              <a:ext uri="{FF2B5EF4-FFF2-40B4-BE49-F238E27FC236}">
                <a16:creationId xmlns:a16="http://schemas.microsoft.com/office/drawing/2014/main" id="{00E562C4-D57F-0D42-827E-B82A41558BD8}"/>
              </a:ext>
            </a:extLst>
          </p:cNvPr>
          <p:cNvSpPr>
            <a:spLocks noGrp="1"/>
          </p:cNvSpPr>
          <p:nvPr>
            <p:ph type="sldNum" sz="quarter" idx="12"/>
          </p:nvPr>
        </p:nvSpPr>
        <p:spPr/>
        <p:txBody>
          <a:bodyPr/>
          <a:lstStyle/>
          <a:p>
            <a:fld id="{10338BC4-165C-45BE-83FF-C9C7D8E962C5}" type="slidenum">
              <a:rPr lang="en-GB" smtClean="0"/>
              <a:pPr/>
              <a:t>24</a:t>
            </a:fld>
            <a:endParaRPr lang="en-GB"/>
          </a:p>
        </p:txBody>
      </p:sp>
    </p:spTree>
    <p:extLst>
      <p:ext uri="{BB962C8B-B14F-4D97-AF65-F5344CB8AC3E}">
        <p14:creationId xmlns:p14="http://schemas.microsoft.com/office/powerpoint/2010/main" val="371369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How do we unlock this potential?</a:t>
            </a:r>
          </a:p>
        </p:txBody>
      </p:sp>
      <p:sp>
        <p:nvSpPr>
          <p:cNvPr id="6" name="Content Placeholder 5"/>
          <p:cNvSpPr>
            <a:spLocks noGrp="1"/>
          </p:cNvSpPr>
          <p:nvPr>
            <p:ph idx="1"/>
          </p:nvPr>
        </p:nvSpPr>
        <p:spPr/>
        <p:txBody>
          <a:bodyPr>
            <a:normAutofit lnSpcReduction="10000"/>
          </a:bodyPr>
          <a:lstStyle/>
          <a:p>
            <a:r>
              <a:rPr lang="en-GB" dirty="0"/>
              <a:t>Need efficient, expressive, parallel programming languages</a:t>
            </a:r>
          </a:p>
          <a:p>
            <a:r>
              <a:rPr lang="en-GB" dirty="0"/>
              <a:t>Also need cross-platform standards</a:t>
            </a:r>
          </a:p>
          <a:p>
            <a:r>
              <a:rPr lang="en-GB" dirty="0"/>
              <a:t>Ideally not just for HPC so that they have sufficient momentum for the long term</a:t>
            </a:r>
          </a:p>
          <a:p>
            <a:endParaRPr lang="en-GB" dirty="0"/>
          </a:p>
          <a:p>
            <a:r>
              <a:rPr lang="en-GB" b="1" u="sng" dirty="0">
                <a:solidFill>
                  <a:srgbClr val="0000FF"/>
                </a:solidFill>
              </a:rPr>
              <a:t>OpenCL</a:t>
            </a:r>
            <a:r>
              <a:rPr lang="en-GB" dirty="0">
                <a:solidFill>
                  <a:srgbClr val="0000FF"/>
                </a:solidFill>
              </a:rPr>
              <a:t> </a:t>
            </a:r>
            <a:r>
              <a:rPr lang="en-GB" dirty="0"/>
              <a:t>is the </a:t>
            </a:r>
            <a:r>
              <a:rPr lang="en-GB" i="1" dirty="0"/>
              <a:t>only</a:t>
            </a:r>
            <a:r>
              <a:rPr lang="en-GB" dirty="0"/>
              <a:t> mainstream parallel programming language that meets all these many-core requirements today</a:t>
            </a:r>
          </a:p>
        </p:txBody>
      </p:sp>
      <p:sp>
        <p:nvSpPr>
          <p:cNvPr id="2" name="Slide Number Placeholder 1">
            <a:extLst>
              <a:ext uri="{FF2B5EF4-FFF2-40B4-BE49-F238E27FC236}">
                <a16:creationId xmlns:a16="http://schemas.microsoft.com/office/drawing/2014/main" id="{449C3263-3469-D841-B9D9-8097CAD6A5C7}"/>
              </a:ext>
            </a:extLst>
          </p:cNvPr>
          <p:cNvSpPr>
            <a:spLocks noGrp="1"/>
          </p:cNvSpPr>
          <p:nvPr>
            <p:ph type="sldNum" sz="quarter" idx="12"/>
          </p:nvPr>
        </p:nvSpPr>
        <p:spPr/>
        <p:txBody>
          <a:bodyPr/>
          <a:lstStyle/>
          <a:p>
            <a:fld id="{10338BC4-165C-45BE-83FF-C9C7D8E962C5}" type="slidenum">
              <a:rPr lang="en-GB" smtClean="0"/>
              <a:pPr/>
              <a:t>25</a:t>
            </a:fld>
            <a:endParaRPr lang="en-GB"/>
          </a:p>
        </p:txBody>
      </p:sp>
    </p:spTree>
    <p:extLst>
      <p:ext uri="{BB962C8B-B14F-4D97-AF65-F5344CB8AC3E}">
        <p14:creationId xmlns:p14="http://schemas.microsoft.com/office/powerpoint/2010/main" val="14365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2" name="Slide Number Placeholder 1">
            <a:extLst>
              <a:ext uri="{FF2B5EF4-FFF2-40B4-BE49-F238E27FC236}">
                <a16:creationId xmlns:a16="http://schemas.microsoft.com/office/drawing/2014/main" id="{0B95CA4A-B2EF-6246-A67D-6ACE7E1284CC}"/>
              </a:ext>
            </a:extLst>
          </p:cNvPr>
          <p:cNvSpPr>
            <a:spLocks noGrp="1"/>
          </p:cNvSpPr>
          <p:nvPr>
            <p:ph type="sldNum" sz="quarter" idx="12"/>
          </p:nvPr>
        </p:nvSpPr>
        <p:spPr/>
        <p:txBody>
          <a:bodyPr/>
          <a:lstStyle/>
          <a:p>
            <a:fld id="{10338BC4-165C-45BE-83FF-C9C7D8E962C5}" type="slidenum">
              <a:rPr lang="en-GB" smtClean="0"/>
              <a:pPr/>
              <a:t>26</a:t>
            </a:fld>
            <a:endParaRPr lang="en-GB"/>
          </a:p>
        </p:txBody>
      </p:sp>
    </p:spTree>
    <p:extLst>
      <p:ext uri="{BB962C8B-B14F-4D97-AF65-F5344CB8AC3E}">
        <p14:creationId xmlns:p14="http://schemas.microsoft.com/office/powerpoint/2010/main" val="321633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379563" cy="1194593"/>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928E1159-8868-7540-9324-2D1CEED1D681}"/>
              </a:ext>
            </a:extLst>
          </p:cNvPr>
          <p:cNvSpPr>
            <a:spLocks noGrp="1"/>
          </p:cNvSpPr>
          <p:nvPr>
            <p:ph type="sldNum" sz="quarter" idx="12"/>
          </p:nvPr>
        </p:nvSpPr>
        <p:spPr/>
        <p:txBody>
          <a:bodyPr/>
          <a:lstStyle/>
          <a:p>
            <a:fld id="{10338BC4-165C-45BE-83FF-C9C7D8E962C5}" type="slidenum">
              <a:rPr lang="en-GB" smtClean="0"/>
              <a:pPr/>
              <a:t>27</a:t>
            </a:fld>
            <a:endParaRPr lang="en-GB"/>
          </a:p>
        </p:txBody>
      </p:sp>
    </p:spTree>
    <p:extLst>
      <p:ext uri="{BB962C8B-B14F-4D97-AF65-F5344CB8AC3E}">
        <p14:creationId xmlns:p14="http://schemas.microsoft.com/office/powerpoint/2010/main" val="19605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
        <p:nvSpPr>
          <p:cNvPr id="2" name="Slide Number Placeholder 1">
            <a:extLst>
              <a:ext uri="{FF2B5EF4-FFF2-40B4-BE49-F238E27FC236}">
                <a16:creationId xmlns:a16="http://schemas.microsoft.com/office/drawing/2014/main" id="{EFDCBD2B-6968-344A-B09B-4FCB7FA66EA1}"/>
              </a:ext>
            </a:extLst>
          </p:cNvPr>
          <p:cNvSpPr>
            <a:spLocks noGrp="1"/>
          </p:cNvSpPr>
          <p:nvPr>
            <p:ph type="sldNum" sz="quarter" idx="12"/>
          </p:nvPr>
        </p:nvSpPr>
        <p:spPr/>
        <p:txBody>
          <a:bodyPr/>
          <a:lstStyle/>
          <a:p>
            <a:fld id="{10338BC4-165C-45BE-83FF-C9C7D8E962C5}" type="slidenum">
              <a:rPr lang="en-GB" smtClean="0"/>
              <a:pPr/>
              <a:t>28</a:t>
            </a:fld>
            <a:endParaRPr lang="en-GB"/>
          </a:p>
        </p:txBody>
      </p:sp>
    </p:spTree>
    <p:extLst>
      <p:ext uri="{BB962C8B-B14F-4D97-AF65-F5344CB8AC3E}">
        <p14:creationId xmlns:p14="http://schemas.microsoft.com/office/powerpoint/2010/main" val="169486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p:spPr>
        <p:txBody>
          <a:bodyPr>
            <a:normAutofit fontScale="90000"/>
          </a:bodyPr>
          <a:lstStyle/>
          <a:p>
            <a:r>
              <a:rPr lang="en-US" dirty="0"/>
              <a:t>OpenCL 2.2 Released November 2017</a:t>
            </a:r>
          </a:p>
        </p:txBody>
      </p:sp>
      <p:sp>
        <p:nvSpPr>
          <p:cNvPr id="3" name="Content Placeholder 2"/>
          <p:cNvSpPr>
            <a:spLocks noGrp="1"/>
          </p:cNvSpPr>
          <p:nvPr>
            <p:ph idx="1"/>
          </p:nvPr>
        </p:nvSpPr>
        <p:spPr>
          <a:xfrm>
            <a:off x="457200" y="1052737"/>
            <a:ext cx="8229600" cy="2016223"/>
          </a:xfrm>
        </p:spPr>
        <p:txBody>
          <a:bodyPr>
            <a:normAutofit fontScale="70000" lnSpcReduction="20000"/>
          </a:bodyPr>
          <a:lstStyle/>
          <a:p>
            <a:r>
              <a:rPr lang="en-GB" dirty="0"/>
              <a:t>OpenCL first launched Jun’08</a:t>
            </a:r>
          </a:p>
          <a:p>
            <a:r>
              <a:rPr lang="en-GB" dirty="0"/>
              <a:t>6 months from “</a:t>
            </a:r>
            <a:r>
              <a:rPr lang="en-GB" dirty="0" err="1"/>
              <a:t>strawman</a:t>
            </a:r>
            <a:r>
              <a:rPr lang="en-GB" dirty="0"/>
              <a:t>” to OpenCL 1.0</a:t>
            </a:r>
          </a:p>
          <a:p>
            <a:r>
              <a:rPr lang="en-GB" dirty="0"/>
              <a:t>Rapid innovation to match pace of hardware innovation</a:t>
            </a:r>
          </a:p>
          <a:p>
            <a:pPr lvl="1"/>
            <a:r>
              <a:rPr lang="en-GB" dirty="0"/>
              <a:t>Committed to backwards compatibility to protect software investments</a:t>
            </a:r>
          </a:p>
        </p:txBody>
      </p:sp>
      <p:grpSp>
        <p:nvGrpSpPr>
          <p:cNvPr id="35" name="Group 34">
            <a:extLst>
              <a:ext uri="{FF2B5EF4-FFF2-40B4-BE49-F238E27FC236}">
                <a16:creationId xmlns:a16="http://schemas.microsoft.com/office/drawing/2014/main" id="{A21A1A9F-0739-AC4C-A35E-7AB428AADA30}"/>
              </a:ext>
            </a:extLst>
          </p:cNvPr>
          <p:cNvGrpSpPr/>
          <p:nvPr/>
        </p:nvGrpSpPr>
        <p:grpSpPr>
          <a:xfrm>
            <a:off x="1243789" y="3222598"/>
            <a:ext cx="697542" cy="1061942"/>
            <a:chOff x="1099029" y="2876162"/>
            <a:chExt cx="697542" cy="1061942"/>
          </a:xfrm>
        </p:grpSpPr>
        <p:pic>
          <p:nvPicPr>
            <p:cNvPr id="36" name="Picture 13" descr="OpenCL_Logo_RGB.jpg">
              <a:extLst>
                <a:ext uri="{FF2B5EF4-FFF2-40B4-BE49-F238E27FC236}">
                  <a16:creationId xmlns:a16="http://schemas.microsoft.com/office/drawing/2014/main" id="{5B79F895-4707-F04A-97FE-34FE3B74CF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029" y="2876162"/>
              <a:ext cx="666329" cy="707579"/>
            </a:xfrm>
            <a:prstGeom prst="rect">
              <a:avLst/>
            </a:prstGeom>
            <a:noFill/>
            <a:ln w="9525">
              <a:noFill/>
              <a:miter lim="800000"/>
              <a:headEnd/>
              <a:tailEnd/>
            </a:ln>
          </p:spPr>
        </p:pic>
        <p:sp>
          <p:nvSpPr>
            <p:cNvPr id="37" name="Text Box 22">
              <a:extLst>
                <a:ext uri="{FF2B5EF4-FFF2-40B4-BE49-F238E27FC236}">
                  <a16:creationId xmlns:a16="http://schemas.microsoft.com/office/drawing/2014/main" id="{FC78ECCA-192B-2D46-A548-FDDF8D5B67C8}"/>
                </a:ext>
              </a:extLst>
            </p:cNvPr>
            <p:cNvSpPr txBox="1">
              <a:spLocks noChangeArrowheads="1"/>
            </p:cNvSpPr>
            <p:nvPr/>
          </p:nvSpPr>
          <p:spPr bwMode="auto">
            <a:xfrm>
              <a:off x="1099029" y="3586828"/>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2011</a:t>
              </a:r>
            </a:p>
          </p:txBody>
        </p:sp>
      </p:grpSp>
      <p:sp>
        <p:nvSpPr>
          <p:cNvPr id="38" name="Text Box 9">
            <a:extLst>
              <a:ext uri="{FF2B5EF4-FFF2-40B4-BE49-F238E27FC236}">
                <a16:creationId xmlns:a16="http://schemas.microsoft.com/office/drawing/2014/main" id="{19C4A10B-9292-9A4A-8939-5C5956E127A7}"/>
              </a:ext>
            </a:extLst>
          </p:cNvPr>
          <p:cNvSpPr txBox="1">
            <a:spLocks noChangeArrowheads="1"/>
          </p:cNvSpPr>
          <p:nvPr/>
        </p:nvSpPr>
        <p:spPr bwMode="auto">
          <a:xfrm>
            <a:off x="906760" y="4272531"/>
            <a:ext cx="1295400" cy="1421889"/>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1.2</a:t>
            </a:r>
          </a:p>
          <a:p>
            <a:pPr>
              <a:lnSpc>
                <a:spcPct val="90000"/>
              </a:lnSpc>
            </a:pPr>
            <a:endParaRPr lang="en-US" dirty="0">
              <a:latin typeface="Trebuchet MS" pitchFamily="34" charset="0"/>
            </a:endParaRPr>
          </a:p>
          <a:p>
            <a:pPr>
              <a:lnSpc>
                <a:spcPct val="90000"/>
              </a:lnSpc>
            </a:pPr>
            <a:r>
              <a:rPr lang="en-US" dirty="0">
                <a:latin typeface="Trebuchet MS" pitchFamily="34" charset="0"/>
              </a:rPr>
              <a:t>Becomes industry baseline for heterogeneous</a:t>
            </a:r>
          </a:p>
          <a:p>
            <a:pPr>
              <a:lnSpc>
                <a:spcPct val="90000"/>
              </a:lnSpc>
            </a:pPr>
            <a:r>
              <a:rPr lang="en-US" dirty="0">
                <a:latin typeface="Trebuchet MS" pitchFamily="34" charset="0"/>
              </a:rPr>
              <a:t>parallel computing</a:t>
            </a:r>
          </a:p>
        </p:txBody>
      </p:sp>
      <p:sp>
        <p:nvSpPr>
          <p:cNvPr id="39" name="Text Box 9">
            <a:extLst>
              <a:ext uri="{FF2B5EF4-FFF2-40B4-BE49-F238E27FC236}">
                <a16:creationId xmlns:a16="http://schemas.microsoft.com/office/drawing/2014/main" id="{66516677-FA00-EE41-B1E5-A36CA01A5FD0}"/>
              </a:ext>
            </a:extLst>
          </p:cNvPr>
          <p:cNvSpPr txBox="1">
            <a:spLocks noChangeArrowheads="1"/>
          </p:cNvSpPr>
          <p:nvPr/>
        </p:nvSpPr>
        <p:spPr bwMode="auto">
          <a:xfrm>
            <a:off x="4299253" y="4293096"/>
            <a:ext cx="1524000" cy="1214140"/>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2.1</a:t>
            </a:r>
          </a:p>
          <a:p>
            <a:pPr>
              <a:lnSpc>
                <a:spcPct val="90000"/>
              </a:lnSpc>
            </a:pPr>
            <a:r>
              <a:rPr lang="en-US" dirty="0">
                <a:latin typeface="Trebuchet MS" pitchFamily="34" charset="0"/>
              </a:rPr>
              <a:t>SPIR-V 1.0</a:t>
            </a:r>
          </a:p>
          <a:p>
            <a:pPr>
              <a:lnSpc>
                <a:spcPct val="90000"/>
              </a:lnSpc>
            </a:pPr>
            <a:r>
              <a:rPr lang="en-US" dirty="0">
                <a:latin typeface="Trebuchet MS" pitchFamily="34" charset="0"/>
              </a:rPr>
              <a:t> </a:t>
            </a:r>
            <a:br>
              <a:rPr lang="en-US" dirty="0">
                <a:latin typeface="Trebuchet MS" pitchFamily="34" charset="0"/>
              </a:rPr>
            </a:br>
            <a:r>
              <a:rPr lang="en-US" dirty="0">
                <a:latin typeface="Trebuchet MS" pitchFamily="34" charset="0"/>
              </a:rPr>
              <a:t>SPIR-V 1.1 in Core</a:t>
            </a:r>
          </a:p>
          <a:p>
            <a:pPr>
              <a:lnSpc>
                <a:spcPct val="90000"/>
              </a:lnSpc>
            </a:pPr>
            <a:r>
              <a:rPr lang="en-US" sz="1050" b="0" dirty="0">
                <a:latin typeface="Trebuchet MS" pitchFamily="34" charset="0"/>
              </a:rPr>
              <a:t>Kernel Language Flexibility</a:t>
            </a:r>
          </a:p>
          <a:p>
            <a:pPr>
              <a:lnSpc>
                <a:spcPct val="90000"/>
              </a:lnSpc>
            </a:pPr>
            <a:endParaRPr lang="en-US" dirty="0">
              <a:latin typeface="Trebuchet MS" pitchFamily="34" charset="0"/>
            </a:endParaRPr>
          </a:p>
        </p:txBody>
      </p:sp>
      <p:sp>
        <p:nvSpPr>
          <p:cNvPr id="40" name="Text Box 9">
            <a:extLst>
              <a:ext uri="{FF2B5EF4-FFF2-40B4-BE49-F238E27FC236}">
                <a16:creationId xmlns:a16="http://schemas.microsoft.com/office/drawing/2014/main" id="{BE24F671-8D70-F64E-87BB-EAA64DD45B6C}"/>
              </a:ext>
            </a:extLst>
          </p:cNvPr>
          <p:cNvSpPr txBox="1">
            <a:spLocks noChangeArrowheads="1"/>
          </p:cNvSpPr>
          <p:nvPr/>
        </p:nvSpPr>
        <p:spPr bwMode="auto">
          <a:xfrm>
            <a:off x="6012160" y="4293096"/>
            <a:ext cx="2209800" cy="224211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2.2</a:t>
            </a:r>
          </a:p>
          <a:p>
            <a:pPr>
              <a:lnSpc>
                <a:spcPct val="90000"/>
              </a:lnSpc>
            </a:pPr>
            <a:r>
              <a:rPr lang="en-US" dirty="0">
                <a:latin typeface="Trebuchet MS" pitchFamily="34" charset="0"/>
              </a:rPr>
              <a:t>SPIR-V 1.2 </a:t>
            </a:r>
            <a:br>
              <a:rPr lang="en-US" dirty="0">
                <a:latin typeface="Trebuchet MS" pitchFamily="34" charset="0"/>
              </a:rPr>
            </a:br>
            <a:endParaRPr lang="en-US" dirty="0">
              <a:latin typeface="Trebuchet MS" pitchFamily="34" charset="0"/>
            </a:endParaRPr>
          </a:p>
          <a:p>
            <a:r>
              <a:rPr lang="en-US" dirty="0">
                <a:latin typeface="Trebuchet MS" pitchFamily="34" charset="0"/>
              </a:rPr>
              <a:t>OpenCL C++ </a:t>
            </a:r>
            <a:br>
              <a:rPr lang="en-US" dirty="0">
                <a:latin typeface="Trebuchet MS" pitchFamily="34" charset="0"/>
              </a:rPr>
            </a:br>
            <a:r>
              <a:rPr lang="en-US" dirty="0">
                <a:latin typeface="Trebuchet MS" pitchFamily="34" charset="0"/>
              </a:rPr>
              <a:t>Kernel Language</a:t>
            </a:r>
          </a:p>
          <a:p>
            <a:r>
              <a:rPr lang="en-US" sz="1050" b="0" dirty="0">
                <a:latin typeface="Trebuchet MS" pitchFamily="34" charset="0"/>
              </a:rPr>
              <a:t> Static subset of C++14</a:t>
            </a:r>
          </a:p>
          <a:p>
            <a:r>
              <a:rPr lang="en-US" sz="1050" b="0" dirty="0">
                <a:latin typeface="Trebuchet MS" pitchFamily="34" charset="0"/>
              </a:rPr>
              <a:t>Templates and Lambdas</a:t>
            </a:r>
          </a:p>
          <a:p>
            <a:endParaRPr lang="en-US" sz="1050" dirty="0">
              <a:latin typeface="Trebuchet MS" pitchFamily="34" charset="0"/>
            </a:endParaRPr>
          </a:p>
          <a:p>
            <a:pPr>
              <a:spcBef>
                <a:spcPts val="300"/>
              </a:spcBef>
            </a:pPr>
            <a:r>
              <a:rPr lang="en-US" dirty="0">
                <a:latin typeface="Trebuchet MS" pitchFamily="34" charset="0"/>
              </a:rPr>
              <a:t>SPIR-V 1.2 in Core</a:t>
            </a:r>
          </a:p>
          <a:p>
            <a:r>
              <a:rPr lang="en-US" sz="1050" b="0" dirty="0">
                <a:latin typeface="Trebuchet MS" pitchFamily="34" charset="0"/>
              </a:rPr>
              <a:t>OpenCL C++ support</a:t>
            </a:r>
          </a:p>
          <a:p>
            <a:endParaRPr lang="en-US" sz="1050" dirty="0">
              <a:latin typeface="Trebuchet MS" pitchFamily="34" charset="0"/>
            </a:endParaRPr>
          </a:p>
          <a:p>
            <a:r>
              <a:rPr lang="en-US" dirty="0">
                <a:latin typeface="Trebuchet MS" pitchFamily="34" charset="0"/>
              </a:rPr>
              <a:t>Pipes</a:t>
            </a:r>
            <a:br>
              <a:rPr lang="en-US" sz="1050" dirty="0">
                <a:latin typeface="Trebuchet MS" pitchFamily="34" charset="0"/>
              </a:rPr>
            </a:br>
            <a:r>
              <a:rPr lang="en-US" sz="1050" b="0" dirty="0">
                <a:latin typeface="Trebuchet MS" pitchFamily="34" charset="0"/>
              </a:rPr>
              <a:t>Efficient device-scope communication between kernels</a:t>
            </a:r>
          </a:p>
          <a:p>
            <a:endParaRPr lang="en-US" sz="1050" dirty="0">
              <a:latin typeface="Trebuchet MS" pitchFamily="34" charset="0"/>
            </a:endParaRPr>
          </a:p>
        </p:txBody>
      </p:sp>
      <p:sp>
        <p:nvSpPr>
          <p:cNvPr id="41" name="Text Box 22">
            <a:extLst>
              <a:ext uri="{FF2B5EF4-FFF2-40B4-BE49-F238E27FC236}">
                <a16:creationId xmlns:a16="http://schemas.microsoft.com/office/drawing/2014/main" id="{A238CE5C-CD55-554C-8A6C-E2FC3BAEBD8F}"/>
              </a:ext>
            </a:extLst>
          </p:cNvPr>
          <p:cNvSpPr txBox="1">
            <a:spLocks noChangeArrowheads="1"/>
          </p:cNvSpPr>
          <p:nvPr/>
        </p:nvSpPr>
        <p:spPr bwMode="auto">
          <a:xfrm>
            <a:off x="6741131"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2017</a:t>
            </a:r>
          </a:p>
        </p:txBody>
      </p:sp>
      <p:pic>
        <p:nvPicPr>
          <p:cNvPr id="42" name="Picture 13" descr="OpenCL_Logo_RGB.jpg">
            <a:extLst>
              <a:ext uri="{FF2B5EF4-FFF2-40B4-BE49-F238E27FC236}">
                <a16:creationId xmlns:a16="http://schemas.microsoft.com/office/drawing/2014/main" id="{5FB7C103-1395-B94F-A015-AB4D645CBD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738" y="3222598"/>
            <a:ext cx="666329" cy="707579"/>
          </a:xfrm>
          <a:prstGeom prst="rect">
            <a:avLst/>
          </a:prstGeom>
          <a:noFill/>
          <a:ln w="9525">
            <a:noFill/>
            <a:miter lim="800000"/>
            <a:headEnd/>
            <a:tailEnd/>
          </a:ln>
        </p:spPr>
      </p:pic>
      <p:pic>
        <p:nvPicPr>
          <p:cNvPr id="43" name="Picture 2">
            <a:extLst>
              <a:ext uri="{FF2B5EF4-FFF2-40B4-BE49-F238E27FC236}">
                <a16:creationId xmlns:a16="http://schemas.microsoft.com/office/drawing/2014/main" id="{C3FAD7DB-49AA-E544-B456-66B3216AA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160" y="2793008"/>
            <a:ext cx="975506" cy="487753"/>
          </a:xfrm>
          <a:prstGeom prst="rect">
            <a:avLst/>
          </a:prstGeom>
          <a:noFill/>
          <a:ln>
            <a:noFill/>
          </a:ln>
          <a:effectLst/>
          <a:extLst/>
        </p:spPr>
      </p:pic>
      <p:sp>
        <p:nvSpPr>
          <p:cNvPr id="44" name="Text Box 22">
            <a:extLst>
              <a:ext uri="{FF2B5EF4-FFF2-40B4-BE49-F238E27FC236}">
                <a16:creationId xmlns:a16="http://schemas.microsoft.com/office/drawing/2014/main" id="{0EDE00BE-7B69-1E46-9B87-04D0203C03E1}"/>
              </a:ext>
            </a:extLst>
          </p:cNvPr>
          <p:cNvSpPr txBox="1">
            <a:spLocks noChangeArrowheads="1"/>
          </p:cNvSpPr>
          <p:nvPr/>
        </p:nvSpPr>
        <p:spPr bwMode="auto">
          <a:xfrm>
            <a:off x="4707938"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2015</a:t>
            </a:r>
          </a:p>
        </p:txBody>
      </p:sp>
      <p:pic>
        <p:nvPicPr>
          <p:cNvPr id="45" name="Picture 13" descr="OpenCL_Logo_RGB.jpg">
            <a:extLst>
              <a:ext uri="{FF2B5EF4-FFF2-40B4-BE49-F238E27FC236}">
                <a16:creationId xmlns:a16="http://schemas.microsoft.com/office/drawing/2014/main" id="{B252B2F7-0582-FE49-AE64-BEA6392B7A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545" y="3222598"/>
            <a:ext cx="666329" cy="707579"/>
          </a:xfrm>
          <a:prstGeom prst="rect">
            <a:avLst/>
          </a:prstGeom>
          <a:noFill/>
          <a:ln w="9525">
            <a:noFill/>
            <a:miter lim="800000"/>
            <a:headEnd/>
            <a:tailEnd/>
          </a:ln>
        </p:spPr>
      </p:pic>
      <p:cxnSp>
        <p:nvCxnSpPr>
          <p:cNvPr id="46" name="Straight Arrow Connector 45">
            <a:extLst>
              <a:ext uri="{FF2B5EF4-FFF2-40B4-BE49-F238E27FC236}">
                <a16:creationId xmlns:a16="http://schemas.microsoft.com/office/drawing/2014/main" id="{7EAF2786-5E0F-AB42-B223-EA7493F2B027}"/>
              </a:ext>
            </a:extLst>
          </p:cNvPr>
          <p:cNvCxnSpPr>
            <a:cxnSpLocks/>
          </p:cNvCxnSpPr>
          <p:nvPr/>
        </p:nvCxnSpPr>
        <p:spPr bwMode="auto">
          <a:xfrm>
            <a:off x="1043608" y="4272531"/>
            <a:ext cx="6681192" cy="0"/>
          </a:xfrm>
          <a:prstGeom prst="straightConnector1">
            <a:avLst/>
          </a:prstGeom>
          <a:solidFill>
            <a:srgbClr val="E66714"/>
          </a:solidFill>
          <a:ln w="25400"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183DDF32-408F-F446-9A6A-8ADD86AC0032}"/>
              </a:ext>
            </a:extLst>
          </p:cNvPr>
          <p:cNvGrpSpPr/>
          <p:nvPr/>
        </p:nvGrpSpPr>
        <p:grpSpPr>
          <a:xfrm>
            <a:off x="2947837" y="3214291"/>
            <a:ext cx="697542" cy="1061942"/>
            <a:chOff x="2650677" y="2867855"/>
            <a:chExt cx="697542" cy="1061942"/>
          </a:xfrm>
        </p:grpSpPr>
        <p:pic>
          <p:nvPicPr>
            <p:cNvPr id="48" name="Picture 13" descr="OpenCL_Logo_RGB.jpg">
              <a:extLst>
                <a:ext uri="{FF2B5EF4-FFF2-40B4-BE49-F238E27FC236}">
                  <a16:creationId xmlns:a16="http://schemas.microsoft.com/office/drawing/2014/main" id="{B94F7C2D-34DF-6147-B94A-121F40E1A6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0677" y="2867855"/>
              <a:ext cx="666329" cy="707579"/>
            </a:xfrm>
            <a:prstGeom prst="rect">
              <a:avLst/>
            </a:prstGeom>
            <a:noFill/>
            <a:ln w="9525">
              <a:noFill/>
              <a:miter lim="800000"/>
              <a:headEnd/>
              <a:tailEnd/>
            </a:ln>
          </p:spPr>
        </p:pic>
        <p:sp>
          <p:nvSpPr>
            <p:cNvPr id="49" name="Text Box 22">
              <a:extLst>
                <a:ext uri="{FF2B5EF4-FFF2-40B4-BE49-F238E27FC236}">
                  <a16:creationId xmlns:a16="http://schemas.microsoft.com/office/drawing/2014/main" id="{CA4D6521-6CF4-084B-93BD-BDE2AC8BA1A3}"/>
                </a:ext>
              </a:extLst>
            </p:cNvPr>
            <p:cNvSpPr txBox="1">
              <a:spLocks noChangeArrowheads="1"/>
            </p:cNvSpPr>
            <p:nvPr/>
          </p:nvSpPr>
          <p:spPr bwMode="auto">
            <a:xfrm>
              <a:off x="2650677" y="3578521"/>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2013</a:t>
              </a:r>
            </a:p>
          </p:txBody>
        </p:sp>
      </p:grpSp>
      <p:sp>
        <p:nvSpPr>
          <p:cNvPr id="50" name="Text Box 9">
            <a:extLst>
              <a:ext uri="{FF2B5EF4-FFF2-40B4-BE49-F238E27FC236}">
                <a16:creationId xmlns:a16="http://schemas.microsoft.com/office/drawing/2014/main" id="{03A0726E-CAA8-A442-AB36-843128A9E0F5}"/>
              </a:ext>
            </a:extLst>
          </p:cNvPr>
          <p:cNvSpPr txBox="1">
            <a:spLocks noChangeArrowheads="1"/>
          </p:cNvSpPr>
          <p:nvPr/>
        </p:nvSpPr>
        <p:spPr bwMode="auto">
          <a:xfrm>
            <a:off x="2506960" y="4264224"/>
            <a:ext cx="1524000" cy="1193365"/>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2.0</a:t>
            </a:r>
          </a:p>
          <a:p>
            <a:pPr>
              <a:lnSpc>
                <a:spcPct val="90000"/>
              </a:lnSpc>
            </a:pPr>
            <a:endParaRPr lang="en-US" dirty="0">
              <a:latin typeface="Trebuchet MS" pitchFamily="34" charset="0"/>
            </a:endParaRPr>
          </a:p>
          <a:p>
            <a:pPr>
              <a:lnSpc>
                <a:spcPct val="90000"/>
              </a:lnSpc>
            </a:pPr>
            <a:r>
              <a:rPr lang="en-US" dirty="0">
                <a:latin typeface="Trebuchet MS" pitchFamily="34" charset="0"/>
              </a:rPr>
              <a:t>Enables new class of hardware </a:t>
            </a:r>
          </a:p>
          <a:p>
            <a:pPr>
              <a:lnSpc>
                <a:spcPct val="90000"/>
              </a:lnSpc>
            </a:pPr>
            <a:r>
              <a:rPr lang="en-US" sz="1050" b="0" dirty="0">
                <a:latin typeface="Trebuchet MS" pitchFamily="34" charset="0"/>
              </a:rPr>
              <a:t>SVM</a:t>
            </a:r>
          </a:p>
          <a:p>
            <a:pPr>
              <a:lnSpc>
                <a:spcPct val="90000"/>
              </a:lnSpc>
            </a:pPr>
            <a:r>
              <a:rPr lang="en-US" sz="1050" b="0" dirty="0">
                <a:latin typeface="Trebuchet MS" pitchFamily="34" charset="0"/>
              </a:rPr>
              <a:t>Generic Addresses</a:t>
            </a:r>
          </a:p>
          <a:p>
            <a:pPr>
              <a:lnSpc>
                <a:spcPct val="90000"/>
              </a:lnSpc>
            </a:pPr>
            <a:r>
              <a:rPr lang="en-US" sz="1050" b="0" dirty="0">
                <a:latin typeface="Trebuchet MS" pitchFamily="34" charset="0"/>
              </a:rPr>
              <a:t>On-device dispatch</a:t>
            </a:r>
          </a:p>
        </p:txBody>
      </p:sp>
      <p:pic>
        <p:nvPicPr>
          <p:cNvPr id="51" name="Picture 2">
            <a:extLst>
              <a:ext uri="{FF2B5EF4-FFF2-40B4-BE49-F238E27FC236}">
                <a16:creationId xmlns:a16="http://schemas.microsoft.com/office/drawing/2014/main" id="{CC85E56C-14D6-674C-9CEE-EF5630C6C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695" y="2793008"/>
            <a:ext cx="975506" cy="487753"/>
          </a:xfrm>
          <a:prstGeom prst="rect">
            <a:avLst/>
          </a:prstGeom>
          <a:noFill/>
          <a:ln>
            <a:noFill/>
          </a:ln>
          <a:effectLst/>
          <a:extLst/>
        </p:spPr>
      </p:pic>
      <p:sp>
        <p:nvSpPr>
          <p:cNvPr id="4" name="Slide Number Placeholder 3">
            <a:extLst>
              <a:ext uri="{FF2B5EF4-FFF2-40B4-BE49-F238E27FC236}">
                <a16:creationId xmlns:a16="http://schemas.microsoft.com/office/drawing/2014/main" id="{23815E65-5379-C844-908B-44291BBEEED1}"/>
              </a:ext>
            </a:extLst>
          </p:cNvPr>
          <p:cNvSpPr>
            <a:spLocks noGrp="1"/>
          </p:cNvSpPr>
          <p:nvPr>
            <p:ph type="sldNum" sz="quarter" idx="12"/>
          </p:nvPr>
        </p:nvSpPr>
        <p:spPr/>
        <p:txBody>
          <a:bodyPr/>
          <a:lstStyle/>
          <a:p>
            <a:fld id="{10338BC4-165C-45BE-83FF-C9C7D8E962C5}" type="slidenum">
              <a:rPr lang="en-GB" smtClean="0"/>
              <a:pPr/>
              <a:t>29</a:t>
            </a:fld>
            <a:endParaRPr lang="en-GB"/>
          </a:p>
        </p:txBody>
      </p:sp>
    </p:spTree>
    <p:extLst>
      <p:ext uri="{BB962C8B-B14F-4D97-AF65-F5344CB8AC3E}">
        <p14:creationId xmlns:p14="http://schemas.microsoft.com/office/powerpoint/2010/main" val="2650427548"/>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James Price</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SPIR-V standards.</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
        <p:nvSpPr>
          <p:cNvPr id="5" name="Slide Number Placeholder 4">
            <a:extLst>
              <a:ext uri="{FF2B5EF4-FFF2-40B4-BE49-F238E27FC236}">
                <a16:creationId xmlns:a16="http://schemas.microsoft.com/office/drawing/2014/main" id="{9B5C382D-980F-D746-BE18-1744EBE40669}"/>
              </a:ext>
            </a:extLst>
          </p:cNvPr>
          <p:cNvSpPr>
            <a:spLocks noGrp="1"/>
          </p:cNvSpPr>
          <p:nvPr>
            <p:ph type="sldNum" sz="quarter" idx="12"/>
          </p:nvPr>
        </p:nvSpPr>
        <p:spPr/>
        <p:txBody>
          <a:bodyPr/>
          <a:lstStyle/>
          <a:p>
            <a:fld id="{10338BC4-165C-45BE-83FF-C9C7D8E962C5}" type="slidenum">
              <a:rPr lang="en-GB" smtClean="0"/>
              <a:pPr/>
              <a:t>3</a:t>
            </a:fld>
            <a:endParaRPr lang="en-GB"/>
          </a:p>
        </p:txBody>
      </p:sp>
    </p:spTree>
    <p:extLst>
      <p:ext uri="{BB962C8B-B14F-4D97-AF65-F5344CB8AC3E}">
        <p14:creationId xmlns:p14="http://schemas.microsoft.com/office/powerpoint/2010/main" val="3620319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overlay generated images on surrounding scenery</a:t>
            </a:r>
          </a:p>
        </p:txBody>
      </p:sp>
      <p:pic>
        <p:nvPicPr>
          <p:cNvPr id="2" name="Picture 1">
            <a:extLst>
              <a:ext uri="{FF2B5EF4-FFF2-40B4-BE49-F238E27FC236}">
                <a16:creationId xmlns:a16="http://schemas.microsoft.com/office/drawing/2014/main" id="{13BB0E59-4CE3-FC4F-9DA2-504A736DB7C0}"/>
              </a:ext>
            </a:extLst>
          </p:cNvPr>
          <p:cNvPicPr>
            <a:picLocks noChangeAspect="1"/>
          </p:cNvPicPr>
          <p:nvPr/>
        </p:nvPicPr>
        <p:blipFill>
          <a:blip r:embed="rId2"/>
          <a:stretch>
            <a:fillRect/>
          </a:stretch>
        </p:blipFill>
        <p:spPr>
          <a:xfrm>
            <a:off x="5508104" y="1556792"/>
            <a:ext cx="3048000" cy="3048000"/>
          </a:xfrm>
          <a:prstGeom prst="rect">
            <a:avLst/>
          </a:prstGeom>
        </p:spPr>
      </p:pic>
      <p:sp>
        <p:nvSpPr>
          <p:cNvPr id="3" name="Slide Number Placeholder 2">
            <a:extLst>
              <a:ext uri="{FF2B5EF4-FFF2-40B4-BE49-F238E27FC236}">
                <a16:creationId xmlns:a16="http://schemas.microsoft.com/office/drawing/2014/main" id="{EDCAA5D7-2CF7-9849-8789-3399E6484990}"/>
              </a:ext>
            </a:extLst>
          </p:cNvPr>
          <p:cNvSpPr>
            <a:spLocks noGrp="1"/>
          </p:cNvSpPr>
          <p:nvPr>
            <p:ph type="sldNum" sz="quarter" idx="12"/>
          </p:nvPr>
        </p:nvSpPr>
        <p:spPr/>
        <p:txBody>
          <a:bodyPr/>
          <a:lstStyle/>
          <a:p>
            <a:fld id="{10338BC4-165C-45BE-83FF-C9C7D8E962C5}" type="slidenum">
              <a:rPr lang="en-GB" smtClean="0"/>
              <a:pPr/>
              <a:t>30</a:t>
            </a:fld>
            <a:endParaRPr lang="en-GB"/>
          </a:p>
        </p:txBody>
      </p:sp>
    </p:spTree>
    <p:extLst>
      <p:ext uri="{BB962C8B-B14F-4D97-AF65-F5344CB8AC3E}">
        <p14:creationId xmlns:p14="http://schemas.microsoft.com/office/powerpoint/2010/main" val="198010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510834EA-0A25-C844-923F-4D34C602F3D0}"/>
              </a:ext>
            </a:extLst>
          </p:cNvPr>
          <p:cNvSpPr>
            <a:spLocks noGrp="1"/>
          </p:cNvSpPr>
          <p:nvPr>
            <p:ph type="sldNum" sz="quarter" idx="12"/>
          </p:nvPr>
        </p:nvSpPr>
        <p:spPr/>
        <p:txBody>
          <a:bodyPr/>
          <a:lstStyle/>
          <a:p>
            <a:fld id="{10338BC4-165C-45BE-83FF-C9C7D8E962C5}" type="slidenum">
              <a:rPr lang="en-GB" smtClean="0"/>
              <a:pPr/>
              <a:t>31</a:t>
            </a:fld>
            <a:endParaRPr lang="en-GB"/>
          </a:p>
        </p:txBody>
      </p:sp>
    </p:spTree>
    <p:extLst>
      <p:ext uri="{BB962C8B-B14F-4D97-AF65-F5344CB8AC3E}">
        <p14:creationId xmlns:p14="http://schemas.microsoft.com/office/powerpoint/2010/main" val="388555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u="sng" dirty="0">
                <a:solidFill>
                  <a:schemeClr val="accent1"/>
                </a:solidFill>
              </a:rPr>
              <a:t>CU</a:t>
            </a:r>
            <a:r>
              <a:rPr lang="en-GB" sz="2400" b="1" dirty="0">
                <a:solidFill>
                  <a:schemeClr val="accent1"/>
                </a:solidFill>
              </a:rPr>
              <a:t> = Compute Unit; </a:t>
            </a:r>
            <a:r>
              <a:rPr lang="en-GB" sz="2400" b="1" u="sng" dirty="0">
                <a:solidFill>
                  <a:schemeClr val="accent1"/>
                </a:solidFill>
              </a:rPr>
              <a:t>PE</a:t>
            </a:r>
            <a:r>
              <a:rPr lang="en-GB" sz="2400" b="1" dirty="0">
                <a:solidFill>
                  <a:schemeClr val="accent1"/>
                </a:solidFill>
              </a:rPr>
              <a:t> = Processing Element</a:t>
            </a:r>
          </a:p>
        </p:txBody>
      </p:sp>
      <p:sp>
        <p:nvSpPr>
          <p:cNvPr id="2" name="Slide Number Placeholder 1">
            <a:extLst>
              <a:ext uri="{FF2B5EF4-FFF2-40B4-BE49-F238E27FC236}">
                <a16:creationId xmlns:a16="http://schemas.microsoft.com/office/drawing/2014/main" id="{613B8456-C4BE-9441-AD53-B57F14F59D4C}"/>
              </a:ext>
            </a:extLst>
          </p:cNvPr>
          <p:cNvSpPr>
            <a:spLocks noGrp="1"/>
          </p:cNvSpPr>
          <p:nvPr>
            <p:ph type="sldNum" sz="quarter" idx="12"/>
          </p:nvPr>
        </p:nvSpPr>
        <p:spPr/>
        <p:txBody>
          <a:bodyPr/>
          <a:lstStyle/>
          <a:p>
            <a:fld id="{10338BC4-165C-45BE-83FF-C9C7D8E962C5}" type="slidenum">
              <a:rPr lang="en-GB" smtClean="0"/>
              <a:pPr/>
              <a:t>32</a:t>
            </a:fld>
            <a:endParaRPr lang="en-GB"/>
          </a:p>
        </p:txBody>
      </p:sp>
    </p:spTree>
    <p:extLst>
      <p:ext uri="{BB962C8B-B14F-4D97-AF65-F5344CB8AC3E}">
        <p14:creationId xmlns:p14="http://schemas.microsoft.com/office/powerpoint/2010/main" val="310998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a:t>Open the Visual Studio solution:</a:t>
            </a:r>
          </a:p>
          <a:p>
            <a:pPr marL="457200" lvl="1" indent="0">
              <a:buNone/>
            </a:pPr>
            <a:r>
              <a:rPr lang="en-GB" b="1" dirty="0">
                <a:solidFill>
                  <a:srgbClr val="3366FF"/>
                </a:solidFill>
                <a:latin typeface="Courier New"/>
                <a:cs typeface="Courier New"/>
              </a:rPr>
              <a:t>exercises\Intro-</a:t>
            </a:r>
            <a:r>
              <a:rPr lang="en-GB" b="1" dirty="0" err="1">
                <a:solidFill>
                  <a:srgbClr val="3366FF"/>
                </a:solidFill>
                <a:latin typeface="Courier New"/>
                <a:cs typeface="Courier New"/>
              </a:rPr>
              <a:t>Exercises.sln</a:t>
            </a:r>
            <a:endParaRPr lang="en-GB" b="1" dirty="0">
              <a:solidFill>
                <a:srgbClr val="3366FF"/>
              </a:solidFill>
              <a:latin typeface="Courier New"/>
              <a:cs typeface="Courier New"/>
            </a:endParaRPr>
          </a:p>
          <a:p>
            <a:endParaRPr lang="en-GB" dirty="0"/>
          </a:p>
          <a:p>
            <a:r>
              <a:rPr lang="en-GB" dirty="0"/>
              <a:t>(allow it to upgrade projects if prompted)</a:t>
            </a:r>
          </a:p>
          <a:p>
            <a:r>
              <a:rPr lang="en-GB" dirty="0"/>
              <a:t>Select the </a:t>
            </a:r>
            <a:r>
              <a:rPr lang="en-GB" b="1" dirty="0" err="1">
                <a:solidFill>
                  <a:srgbClr val="3366FF"/>
                </a:solidFill>
                <a:latin typeface="Courier New"/>
                <a:cs typeface="Courier New"/>
              </a:rPr>
              <a:t>DeviceInfo</a:t>
            </a:r>
            <a:r>
              <a:rPr lang="en-GB" dirty="0"/>
              <a:t> project</a:t>
            </a:r>
          </a:p>
          <a:p>
            <a:r>
              <a:rPr lang="en-GB" dirty="0"/>
              <a:t>Build and run the project</a:t>
            </a:r>
          </a:p>
          <a:p>
            <a:r>
              <a:rPr lang="en-GB" dirty="0"/>
              <a:t>Check that it finds your OpenCL device(s)</a:t>
            </a:r>
          </a:p>
        </p:txBody>
      </p:sp>
      <p:sp>
        <p:nvSpPr>
          <p:cNvPr id="4" name="Slide Number Placeholder 3">
            <a:extLst>
              <a:ext uri="{FF2B5EF4-FFF2-40B4-BE49-F238E27FC236}">
                <a16:creationId xmlns:a16="http://schemas.microsoft.com/office/drawing/2014/main" id="{163574E7-8F8D-8E45-9B7D-F193862BC922}"/>
              </a:ext>
            </a:extLst>
          </p:cNvPr>
          <p:cNvSpPr>
            <a:spLocks noGrp="1"/>
          </p:cNvSpPr>
          <p:nvPr>
            <p:ph type="sldNum" sz="quarter" idx="12"/>
          </p:nvPr>
        </p:nvSpPr>
        <p:spPr/>
        <p:txBody>
          <a:bodyPr/>
          <a:lstStyle/>
          <a:p>
            <a:fld id="{10338BC4-165C-45BE-83FF-C9C7D8E962C5}" type="slidenum">
              <a:rPr lang="en-GB" smtClean="0"/>
              <a:pPr/>
              <a:t>33</a:t>
            </a:fld>
            <a:endParaRPr lang="en-GB"/>
          </a:p>
        </p:txBody>
      </p:sp>
    </p:spTree>
    <p:extLst>
      <p:ext uri="{BB962C8B-B14F-4D97-AF65-F5344CB8AC3E}">
        <p14:creationId xmlns:p14="http://schemas.microsoft.com/office/powerpoint/2010/main" val="1720034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DB5B5DFD-EE23-6F4D-B756-F1868B5D2E86}"/>
              </a:ext>
            </a:extLst>
          </p:cNvPr>
          <p:cNvSpPr>
            <a:spLocks noGrp="1"/>
          </p:cNvSpPr>
          <p:nvPr>
            <p:ph type="sldNum" sz="quarter" idx="12"/>
          </p:nvPr>
        </p:nvSpPr>
        <p:spPr/>
        <p:txBody>
          <a:bodyPr/>
          <a:lstStyle/>
          <a:p>
            <a:fld id="{10338BC4-165C-45BE-83FF-C9C7D8E962C5}" type="slidenum">
              <a:rPr lang="en-GB" smtClean="0"/>
              <a:pPr/>
              <a:t>34</a:t>
            </a:fld>
            <a:endParaRPr lang="en-GB"/>
          </a:p>
        </p:txBody>
      </p:sp>
    </p:spTree>
    <p:extLst>
      <p:ext uri="{BB962C8B-B14F-4D97-AF65-F5344CB8AC3E}">
        <p14:creationId xmlns:p14="http://schemas.microsoft.com/office/powerpoint/2010/main" val="1514295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032A3979-EFF1-3740-9F1B-B9FBD3183FBB}"/>
              </a:ext>
            </a:extLst>
          </p:cNvPr>
          <p:cNvSpPr>
            <a:spLocks noGrp="1"/>
          </p:cNvSpPr>
          <p:nvPr>
            <p:ph type="sldNum" sz="quarter" idx="12"/>
          </p:nvPr>
        </p:nvSpPr>
        <p:spPr/>
        <p:txBody>
          <a:bodyPr/>
          <a:lstStyle/>
          <a:p>
            <a:fld id="{10338BC4-165C-45BE-83FF-C9C7D8E962C5}" type="slidenum">
              <a:rPr lang="en-GB" smtClean="0"/>
              <a:pPr/>
              <a:t>35</a:t>
            </a:fld>
            <a:endParaRPr lang="en-GB"/>
          </a:p>
        </p:txBody>
      </p:sp>
    </p:spTree>
    <p:extLst>
      <p:ext uri="{BB962C8B-B14F-4D97-AF65-F5344CB8AC3E}">
        <p14:creationId xmlns:p14="http://schemas.microsoft.com/office/powerpoint/2010/main" val="1850162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980728"/>
            <a:ext cx="8928992" cy="1584175"/>
          </a:xfrm>
        </p:spPr>
        <p:txBody>
          <a:bodyPr>
            <a:normAutofit fontScale="92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an </a:t>
            </a:r>
            <a:r>
              <a:rPr lang="en-GB" i="1" dirty="0"/>
              <a:t>n</a:t>
            </a:r>
            <a:r>
              <a:rPr lang="en-GB" dirty="0"/>
              <a:t> element array with one kernel invocation per element</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work-items, execute</a:t>
            </a:r>
          </a:p>
          <a:p>
            <a:pPr marL="0" indent="0">
              <a:buNone/>
            </a:pPr>
            <a:r>
              <a:rPr lang="en-GB" sz="1800" b="1" dirty="0">
                <a:solidFill>
                  <a:schemeClr val="tx1">
                    <a:lumMod val="75000"/>
                  </a:schemeClr>
                </a:solidFill>
                <a:latin typeface="Courier New Bold"/>
              </a:rPr>
              <a:t>// in parallel</a:t>
            </a:r>
          </a:p>
        </p:txBody>
      </p:sp>
      <p:sp>
        <p:nvSpPr>
          <p:cNvPr id="2" name="Slide Number Placeholder 1">
            <a:extLst>
              <a:ext uri="{FF2B5EF4-FFF2-40B4-BE49-F238E27FC236}">
                <a16:creationId xmlns:a16="http://schemas.microsoft.com/office/drawing/2014/main" id="{592AB8F1-6091-2442-B035-DCB6732860DF}"/>
              </a:ext>
            </a:extLst>
          </p:cNvPr>
          <p:cNvSpPr>
            <a:spLocks noGrp="1"/>
          </p:cNvSpPr>
          <p:nvPr>
            <p:ph type="sldNum" sz="quarter" idx="12"/>
          </p:nvPr>
        </p:nvSpPr>
        <p:spPr/>
        <p:txBody>
          <a:bodyPr/>
          <a:lstStyle/>
          <a:p>
            <a:fld id="{10338BC4-165C-45BE-83FF-C9C7D8E962C5}" type="slidenum">
              <a:rPr lang="en-GB" smtClean="0"/>
              <a:pPr/>
              <a:t>36</a:t>
            </a:fld>
            <a:endParaRPr lang="en-GB"/>
          </a:p>
        </p:txBody>
      </p:sp>
    </p:spTree>
    <p:extLst>
      <p:ext uri="{BB962C8B-B14F-4D97-AF65-F5344CB8AC3E}">
        <p14:creationId xmlns:p14="http://schemas.microsoft.com/office/powerpoint/2010/main" val="62358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5" name="Slide Number Placeholder 4">
            <a:extLst>
              <a:ext uri="{FF2B5EF4-FFF2-40B4-BE49-F238E27FC236}">
                <a16:creationId xmlns:a16="http://schemas.microsoft.com/office/drawing/2014/main" id="{7BFE4A1B-AFD3-534E-8EAE-E8910D057A50}"/>
              </a:ext>
            </a:extLst>
          </p:cNvPr>
          <p:cNvSpPr>
            <a:spLocks noGrp="1"/>
          </p:cNvSpPr>
          <p:nvPr>
            <p:ph type="sldNum" sz="quarter" idx="12"/>
          </p:nvPr>
        </p:nvSpPr>
        <p:spPr/>
        <p:txBody>
          <a:bodyPr/>
          <a:lstStyle/>
          <a:p>
            <a:fld id="{10338BC4-165C-45BE-83FF-C9C7D8E962C5}" type="slidenum">
              <a:rPr lang="en-GB" smtClean="0"/>
              <a:pPr/>
              <a:t>37</a:t>
            </a:fld>
            <a:endParaRPr lang="en-GB"/>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363272" cy="4525963"/>
          </a:xfrm>
        </p:spPr>
        <p:txBody>
          <a:bodyPr>
            <a:normAutofit fontScale="92500"/>
          </a:bodyPr>
          <a:lstStyle/>
          <a:p>
            <a:r>
              <a:rPr lang="en-GB" dirty="0"/>
              <a:t>The problem we want to compute will have some </a:t>
            </a:r>
            <a:r>
              <a:rPr lang="en-GB" b="1" dirty="0">
                <a:solidFill>
                  <a:schemeClr val="accent2"/>
                </a:solidFill>
              </a:rPr>
              <a:t>dimensionality</a:t>
            </a:r>
            <a:r>
              <a:rPr lang="en-GB" dirty="0"/>
              <a:t>; </a:t>
            </a:r>
          </a:p>
          <a:p>
            <a:pPr lvl="1"/>
            <a:r>
              <a:rPr lang="en-GB" dirty="0"/>
              <a:t>E.g. compute a kernel on all points in a rectangle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this is called the </a:t>
            </a:r>
            <a:r>
              <a:rPr lang="en-GB" b="1" u="sng" dirty="0">
                <a:solidFill>
                  <a:schemeClr val="accent2"/>
                </a:solidFill>
              </a:rPr>
              <a:t>global</a:t>
            </a:r>
            <a:r>
              <a:rPr lang="en-GB" u="sng" dirty="0">
                <a:solidFill>
                  <a:schemeClr val="accent2"/>
                </a:solidFill>
              </a:rPr>
              <a:t> </a:t>
            </a:r>
            <a:r>
              <a:rPr lang="en-GB" b="1" u="sng" dirty="0">
                <a:solidFill>
                  <a:schemeClr val="accent2"/>
                </a:solidFill>
              </a:rPr>
              <a:t>size</a:t>
            </a:r>
          </a:p>
          <a:p>
            <a:r>
              <a:rPr lang="en-GB" dirty="0"/>
              <a:t>We associate each point in the iteration space with a </a:t>
            </a:r>
            <a:r>
              <a:rPr lang="en-GB" b="1" u="sng" dirty="0">
                <a:solidFill>
                  <a:schemeClr val="accent2"/>
                </a:solidFill>
              </a:rPr>
              <a:t>work-item</a:t>
            </a:r>
          </a:p>
        </p:txBody>
      </p:sp>
      <p:sp>
        <p:nvSpPr>
          <p:cNvPr id="4" name="Slide Number Placeholder 3">
            <a:extLst>
              <a:ext uri="{FF2B5EF4-FFF2-40B4-BE49-F238E27FC236}">
                <a16:creationId xmlns:a16="http://schemas.microsoft.com/office/drawing/2014/main" id="{8B5C7793-3416-D649-9464-FA78C0D68E65}"/>
              </a:ext>
            </a:extLst>
          </p:cNvPr>
          <p:cNvSpPr>
            <a:spLocks noGrp="1"/>
          </p:cNvSpPr>
          <p:nvPr>
            <p:ph type="sldNum" sz="quarter" idx="12"/>
          </p:nvPr>
        </p:nvSpPr>
        <p:spPr/>
        <p:txBody>
          <a:bodyPr/>
          <a:lstStyle/>
          <a:p>
            <a:fld id="{10338BC4-165C-45BE-83FF-C9C7D8E962C5}" type="slidenum">
              <a:rPr lang="en-GB" smtClean="0"/>
              <a:pPr/>
              <a:t>38</a:t>
            </a:fld>
            <a:endParaRPr lang="en-GB"/>
          </a:p>
        </p:txBody>
      </p:sp>
    </p:spTree>
    <p:extLst>
      <p:ext uri="{BB962C8B-B14F-4D97-AF65-F5344CB8AC3E}">
        <p14:creationId xmlns:p14="http://schemas.microsoft.com/office/powerpoint/2010/main" val="2559996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579296" cy="4853136"/>
          </a:xfrm>
        </p:spPr>
        <p:txBody>
          <a:bodyPr>
            <a:normAutofit/>
          </a:bodyPr>
          <a:lstStyle/>
          <a:p>
            <a:r>
              <a:rPr lang="en-GB" dirty="0"/>
              <a:t>Work-items are grouped into </a:t>
            </a:r>
            <a:r>
              <a:rPr lang="en-GB" b="1" u="sng"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this is called the </a:t>
            </a:r>
            <a:r>
              <a:rPr lang="en-GB" b="1" dirty="0">
                <a:solidFill>
                  <a:schemeClr val="accent2"/>
                </a:solidFill>
              </a:rPr>
              <a:t>local size</a:t>
            </a:r>
            <a:r>
              <a:rPr lang="en-GB" dirty="0">
                <a:solidFill>
                  <a:schemeClr val="accent2"/>
                </a:solidFill>
              </a:rPr>
              <a:t> </a:t>
            </a:r>
            <a:r>
              <a:rPr lang="en-GB" dirty="0"/>
              <a:t>(or work-group size)</a:t>
            </a:r>
          </a:p>
          <a:p>
            <a:r>
              <a:rPr lang="en-GB" dirty="0"/>
              <a:t>Or you can let the OpenCL run-time choose the work-group size for you (may not be optimal)</a:t>
            </a:r>
          </a:p>
        </p:txBody>
      </p:sp>
      <p:sp>
        <p:nvSpPr>
          <p:cNvPr id="4" name="Slide Number Placeholder 3">
            <a:extLst>
              <a:ext uri="{FF2B5EF4-FFF2-40B4-BE49-F238E27FC236}">
                <a16:creationId xmlns:a16="http://schemas.microsoft.com/office/drawing/2014/main" id="{A4010AC7-01C0-4346-95E2-37804090F10E}"/>
              </a:ext>
            </a:extLst>
          </p:cNvPr>
          <p:cNvSpPr>
            <a:spLocks noGrp="1"/>
          </p:cNvSpPr>
          <p:nvPr>
            <p:ph type="sldNum" sz="quarter" idx="12"/>
          </p:nvPr>
        </p:nvSpPr>
        <p:spPr/>
        <p:txBody>
          <a:bodyPr/>
          <a:lstStyle/>
          <a:p>
            <a:fld id="{10338BC4-165C-45BE-83FF-C9C7D8E962C5}" type="slidenum">
              <a:rPr lang="en-GB" smtClean="0"/>
              <a:pPr/>
              <a:t>39</a:t>
            </a:fld>
            <a:endParaRPr lang="en-GB"/>
          </a:p>
        </p:txBody>
      </p:sp>
    </p:spTree>
    <p:extLst>
      <p:ext uri="{BB962C8B-B14F-4D97-AF65-F5344CB8AC3E}">
        <p14:creationId xmlns:p14="http://schemas.microsoft.com/office/powerpoint/2010/main" val="2742442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Tom Deakin</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a:t>
            </a:r>
            <a:r>
              <a:rPr lang="en-GB" sz="2700" dirty="0" err="1">
                <a:latin typeface="Calibri" charset="0"/>
                <a:ea typeface="ＭＳ Ｐゴシック" charset="0"/>
                <a:cs typeface="ＭＳ Ｐゴシック" charset="0"/>
              </a:rPr>
              <a:t>MSci</a:t>
            </a:r>
            <a:r>
              <a:rPr lang="en-GB" sz="2700" dirty="0">
                <a:latin typeface="Calibri" charset="0"/>
                <a:ea typeface="ＭＳ Ｐゴシック" charset="0"/>
                <a:cs typeface="ＭＳ Ｐゴシック" charset="0"/>
              </a:rPr>
              <a:t> in Computer Science and Mathematics.</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Author of the </a:t>
            </a:r>
            <a:r>
              <a:rPr lang="en-GB" sz="2700" dirty="0" err="1">
                <a:latin typeface="Calibri" charset="0"/>
                <a:ea typeface="ＭＳ Ｐゴシック" charset="0"/>
                <a:cs typeface="ＭＳ Ｐゴシック" charset="0"/>
              </a:rPr>
              <a:t>BabelStream</a:t>
            </a:r>
            <a:r>
              <a:rPr lang="en-GB" sz="2700" dirty="0">
                <a:latin typeface="Calibri" charset="0"/>
                <a:ea typeface="ＭＳ Ｐゴシック" charset="0"/>
                <a:cs typeface="ＭＳ Ｐゴシック" charset="0"/>
              </a:rPr>
              <a:t> benchmark (previously GPU-STREAM), and the Mega-{</a:t>
            </a:r>
            <a:r>
              <a:rPr lang="en-GB" sz="2700" dirty="0" err="1">
                <a:latin typeface="Calibri" charset="0"/>
                <a:ea typeface="ＭＳ Ｐゴシック" charset="0"/>
                <a:cs typeface="ＭＳ Ｐゴシック" charset="0"/>
              </a:rPr>
              <a:t>Sweep|Stream</a:t>
            </a:r>
            <a:r>
              <a:rPr lang="en-GB" sz="2700" dirty="0">
                <a:latin typeface="Calibri" charset="0"/>
                <a:ea typeface="ＭＳ Ｐゴシック" charset="0"/>
                <a:cs typeface="ＭＳ Ｐゴシック" charset="0"/>
              </a:rPr>
              <a:t>} benchmarks. Contributor to LANL’s SNAP mini-app.</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Sep 2014 to investigate deterministic neutral particle transport methods. Sponsored by AWE.</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OpenMP standards.</a:t>
            </a:r>
            <a:endParaRPr lang="en-US" sz="2700" dirty="0">
              <a:latin typeface="Calibri" charset="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705680" y="1954000"/>
            <a:ext cx="650572" cy="662732"/>
          </a:xfrm>
          <a:prstGeom prst="rect">
            <a:avLst/>
          </a:prstGeom>
        </p:spPr>
      </p:pic>
      <p:pic>
        <p:nvPicPr>
          <p:cNvPr id="5" name="Picture 4">
            <a:extLst>
              <a:ext uri="{FF2B5EF4-FFF2-40B4-BE49-F238E27FC236}">
                <a16:creationId xmlns:a16="http://schemas.microsoft.com/office/drawing/2014/main" id="{88A95EF7-18BE-E044-A39C-79AD990D34F6}"/>
              </a:ext>
            </a:extLst>
          </p:cNvPr>
          <p:cNvPicPr>
            <a:picLocks noChangeAspect="1"/>
          </p:cNvPicPr>
          <p:nvPr/>
        </p:nvPicPr>
        <p:blipFill>
          <a:blip r:embed="rId4"/>
          <a:stretch>
            <a:fillRect/>
          </a:stretch>
        </p:blipFill>
        <p:spPr>
          <a:xfrm>
            <a:off x="770601" y="3012259"/>
            <a:ext cx="520729" cy="1268760"/>
          </a:xfrm>
          <a:prstGeom prst="rect">
            <a:avLst/>
          </a:prstGeom>
        </p:spPr>
      </p:pic>
      <p:pic>
        <p:nvPicPr>
          <p:cNvPr id="1025" name="Picture 1" descr="page119image11277344">
            <a:extLst>
              <a:ext uri="{FF2B5EF4-FFF2-40B4-BE49-F238E27FC236}">
                <a16:creationId xmlns:a16="http://schemas.microsoft.com/office/drawing/2014/main" id="{9C008A41-3E80-3742-9164-ABC86DE47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869160"/>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7EEBA27-48A5-0B4A-A44D-48673F3D8AB4}"/>
              </a:ext>
            </a:extLst>
          </p:cNvPr>
          <p:cNvPicPr>
            <a:picLocks noChangeAspect="1"/>
          </p:cNvPicPr>
          <p:nvPr/>
        </p:nvPicPr>
        <p:blipFill>
          <a:blip r:embed="rId6"/>
          <a:stretch>
            <a:fillRect/>
          </a:stretch>
        </p:blipFill>
        <p:spPr>
          <a:xfrm>
            <a:off x="7740352" y="0"/>
            <a:ext cx="1403648" cy="1869162"/>
          </a:xfrm>
          <a:prstGeom prst="rect">
            <a:avLst/>
          </a:prstGeom>
        </p:spPr>
      </p:pic>
      <p:sp>
        <p:nvSpPr>
          <p:cNvPr id="2" name="Slide Number Placeholder 1">
            <a:extLst>
              <a:ext uri="{FF2B5EF4-FFF2-40B4-BE49-F238E27FC236}">
                <a16:creationId xmlns:a16="http://schemas.microsoft.com/office/drawing/2014/main" id="{1F0E308D-C4BA-214C-A365-E8B97CC7EA1A}"/>
              </a:ext>
            </a:extLst>
          </p:cNvPr>
          <p:cNvSpPr>
            <a:spLocks noGrp="1"/>
          </p:cNvSpPr>
          <p:nvPr>
            <p:ph type="sldNum" sz="quarter" idx="12"/>
          </p:nvPr>
        </p:nvSpPr>
        <p:spPr/>
        <p:txBody>
          <a:bodyPr/>
          <a:lstStyle/>
          <a:p>
            <a:fld id="{10338BC4-165C-45BE-83FF-C9C7D8E962C5}" type="slidenum">
              <a:rPr lang="en-GB" smtClean="0"/>
              <a:pPr/>
              <a:t>4</a:t>
            </a:fld>
            <a:endParaRPr lang="en-GB"/>
          </a:p>
        </p:txBody>
      </p:sp>
    </p:spTree>
    <p:extLst>
      <p:ext uri="{BB962C8B-B14F-4D97-AF65-F5344CB8AC3E}">
        <p14:creationId xmlns:p14="http://schemas.microsoft.com/office/powerpoint/2010/main" val="428903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
        <p:nvSpPr>
          <p:cNvPr id="2" name="Slide Number Placeholder 1">
            <a:extLst>
              <a:ext uri="{FF2B5EF4-FFF2-40B4-BE49-F238E27FC236}">
                <a16:creationId xmlns:a16="http://schemas.microsoft.com/office/drawing/2014/main" id="{91DC1CB8-6C17-9C4C-A85D-3C4D53D7E689}"/>
              </a:ext>
            </a:extLst>
          </p:cNvPr>
          <p:cNvSpPr>
            <a:spLocks noGrp="1"/>
          </p:cNvSpPr>
          <p:nvPr>
            <p:ph type="sldNum" sz="quarter" idx="12"/>
          </p:nvPr>
        </p:nvSpPr>
        <p:spPr/>
        <p:txBody>
          <a:bodyPr/>
          <a:lstStyle/>
          <a:p>
            <a:fld id="{10338BC4-165C-45BE-83FF-C9C7D8E962C5}" type="slidenum">
              <a:rPr lang="en-GB" smtClean="0"/>
              <a:pPr/>
              <a:t>40</a:t>
            </a:fld>
            <a:endParaRPr lang="en-GB"/>
          </a:p>
        </p:txBody>
      </p:sp>
    </p:spTree>
    <p:extLst>
      <p:ext uri="{BB962C8B-B14F-4D97-AF65-F5344CB8AC3E}">
        <p14:creationId xmlns:p14="http://schemas.microsoft.com/office/powerpoint/2010/main" val="1329830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DA1B84C9-49A3-4741-920E-DC66C3D0FCA2}"/>
              </a:ext>
            </a:extLst>
          </p:cNvPr>
          <p:cNvSpPr>
            <a:spLocks noGrp="1"/>
          </p:cNvSpPr>
          <p:nvPr>
            <p:ph type="sldNum" sz="quarter" idx="12"/>
          </p:nvPr>
        </p:nvSpPr>
        <p:spPr/>
        <p:txBody>
          <a:bodyPr/>
          <a:lstStyle/>
          <a:p>
            <a:fld id="{10338BC4-165C-45BE-83FF-C9C7D8E962C5}" type="slidenum">
              <a:rPr lang="en-GB" smtClean="0"/>
              <a:pPr/>
              <a:t>41</a:t>
            </a:fld>
            <a:endParaRPr lang="en-GB"/>
          </a:p>
        </p:txBody>
      </p:sp>
    </p:spTree>
    <p:extLst>
      <p:ext uri="{BB962C8B-B14F-4D97-AF65-F5344CB8AC3E}">
        <p14:creationId xmlns:p14="http://schemas.microsoft.com/office/powerpoint/2010/main" val="1315953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F47CF95-CA0B-488D-91DE-2BBA7CC92468}" type="slidenum">
              <a:rPr lang="zh-CN" altLang="en-US" smtClean="0"/>
              <a:pPr>
                <a:defRPr/>
              </a:pPr>
              <a:t>42</a:t>
            </a:fld>
            <a:endParaRPr lang="en-US" altLang="zh-C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692" y="510823"/>
            <a:ext cx="2631535" cy="3508714"/>
          </a:xfrm>
          <a:prstGeom prst="rect">
            <a:avLst/>
          </a:prstGeom>
        </p:spPr>
      </p:pic>
      <p:grpSp>
        <p:nvGrpSpPr>
          <p:cNvPr id="5" name="Group 4"/>
          <p:cNvGrpSpPr/>
          <p:nvPr/>
        </p:nvGrpSpPr>
        <p:grpSpPr>
          <a:xfrm>
            <a:off x="5207319" y="4019535"/>
            <a:ext cx="3771893" cy="2227838"/>
            <a:chOff x="3970111" y="504344"/>
            <a:chExt cx="5904656" cy="3487542"/>
          </a:xfrm>
        </p:grpSpPr>
        <p:pic>
          <p:nvPicPr>
            <p:cNvPr id="6" name="Picture 5" descr="logo-ltr.t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70111" y="672999"/>
              <a:ext cx="2808312" cy="81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8434608" y="1712050"/>
              <a:ext cx="1080120" cy="1080120"/>
            </a:xfrm>
            <a:prstGeom prst="rect">
              <a:avLst/>
            </a:prstGeom>
            <a:ln>
              <a:noFill/>
            </a:ln>
          </p:spPr>
        </p:pic>
        <p:pic>
          <p:nvPicPr>
            <p:cNvPr id="8" name="Picture 7"/>
            <p:cNvPicPr>
              <a:picLocks noChangeAspect="1"/>
            </p:cNvPicPr>
            <p:nvPr/>
          </p:nvPicPr>
          <p:blipFill>
            <a:blip r:embed="rId6"/>
            <a:stretch>
              <a:fillRect/>
            </a:stretch>
          </p:blipFill>
          <p:spPr>
            <a:xfrm>
              <a:off x="5842319" y="3324357"/>
              <a:ext cx="2448272" cy="459347"/>
            </a:xfrm>
            <a:prstGeom prst="rect">
              <a:avLst/>
            </a:prstGeom>
            <a:ln>
              <a:noFill/>
            </a:ln>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0111" y="3116177"/>
              <a:ext cx="1596883" cy="875709"/>
            </a:xfrm>
            <a:prstGeom prst="rect">
              <a:avLst/>
            </a:prstGeom>
            <a:ln>
              <a:noFill/>
            </a:ln>
          </p:spPr>
        </p:pic>
        <p:pic>
          <p:nvPicPr>
            <p:cNvPr id="10" name="Picture 9"/>
            <p:cNvPicPr>
              <a:picLocks noChangeAspect="1"/>
            </p:cNvPicPr>
            <p:nvPr/>
          </p:nvPicPr>
          <p:blipFill>
            <a:blip r:embed="rId8"/>
            <a:stretch>
              <a:fillRect/>
            </a:stretch>
          </p:blipFill>
          <p:spPr>
            <a:xfrm>
              <a:off x="8434606" y="3262237"/>
              <a:ext cx="1440161" cy="513625"/>
            </a:xfrm>
            <a:prstGeom prst="rect">
              <a:avLst/>
            </a:prstGeom>
            <a:ln>
              <a:noFill/>
            </a:ln>
          </p:spPr>
        </p:pic>
        <p:pic>
          <p:nvPicPr>
            <p:cNvPr id="11" name="Picture 10"/>
            <p:cNvPicPr>
              <a:picLocks noChangeAspect="1"/>
            </p:cNvPicPr>
            <p:nvPr/>
          </p:nvPicPr>
          <p:blipFill>
            <a:blip r:embed="rId9"/>
            <a:stretch>
              <a:fillRect/>
            </a:stretch>
          </p:blipFill>
          <p:spPr>
            <a:xfrm>
              <a:off x="4006624" y="1937145"/>
              <a:ext cx="2195735" cy="902612"/>
            </a:xfrm>
            <a:prstGeom prst="rect">
              <a:avLst/>
            </a:prstGeom>
            <a:ln>
              <a:noFill/>
            </a:ln>
          </p:spPr>
        </p:pic>
        <p:pic>
          <p:nvPicPr>
            <p:cNvPr id="12" name="Picture 11"/>
            <p:cNvPicPr>
              <a:picLocks noChangeAspect="1"/>
            </p:cNvPicPr>
            <p:nvPr/>
          </p:nvPicPr>
          <p:blipFill>
            <a:blip r:embed="rId10"/>
            <a:stretch>
              <a:fillRect/>
            </a:stretch>
          </p:blipFill>
          <p:spPr>
            <a:xfrm>
              <a:off x="7479477" y="504344"/>
              <a:ext cx="2304728" cy="1151144"/>
            </a:xfrm>
            <a:prstGeom prst="rect">
              <a:avLst/>
            </a:prstGeom>
            <a:ln>
              <a:noFill/>
            </a:ln>
          </p:spPr>
        </p:pic>
        <p:pic>
          <p:nvPicPr>
            <p:cNvPr id="13" name="Picture 12"/>
            <p:cNvPicPr>
              <a:picLocks noChangeAspect="1"/>
            </p:cNvPicPr>
            <p:nvPr/>
          </p:nvPicPr>
          <p:blipFill>
            <a:blip r:embed="rId11"/>
            <a:stretch>
              <a:fillRect/>
            </a:stretch>
          </p:blipFill>
          <p:spPr>
            <a:xfrm>
              <a:off x="6651580" y="1729137"/>
              <a:ext cx="1086644" cy="1045946"/>
            </a:xfrm>
            <a:prstGeom prst="rect">
              <a:avLst/>
            </a:prstGeom>
            <a:ln>
              <a:noFill/>
            </a:ln>
          </p:spPr>
        </p:pic>
      </p:grpSp>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739" y="0"/>
            <a:ext cx="4023361" cy="1804198"/>
          </a:xfrm>
          <a:prstGeom prst="rect">
            <a:avLst/>
          </a:prstGeom>
        </p:spPr>
      </p:pic>
      <p:sp>
        <p:nvSpPr>
          <p:cNvPr id="14" name="TextBox 13"/>
          <p:cNvSpPr txBox="1"/>
          <p:nvPr/>
        </p:nvSpPr>
        <p:spPr>
          <a:xfrm>
            <a:off x="515095" y="1580423"/>
            <a:ext cx="4516345" cy="4401205"/>
          </a:xfrm>
          <a:prstGeom prst="rect">
            <a:avLst/>
          </a:prstGeom>
          <a:noFill/>
        </p:spPr>
        <p:txBody>
          <a:bodyPr wrap="square" rtlCol="0">
            <a:spAutoFit/>
          </a:bodyPr>
          <a:lstStyle/>
          <a:p>
            <a:pPr marL="285750" indent="-285750">
              <a:spcBef>
                <a:spcPts val="600"/>
              </a:spcBef>
              <a:buFont typeface="Arial" charset="0"/>
              <a:buChar char="•"/>
            </a:pPr>
            <a:r>
              <a:rPr lang="en-US" sz="2000" dirty="0"/>
              <a:t>Collaboration between GW4 Alliance (universities of Bristol, Bath, Cardiff, Exeter), the UK Met Office, Cray, and Arm</a:t>
            </a:r>
          </a:p>
          <a:p>
            <a:pPr marL="285750" indent="-285750">
              <a:spcBef>
                <a:spcPts val="600"/>
              </a:spcBef>
              <a:buFont typeface="Arial" charset="0"/>
              <a:buChar char="•"/>
            </a:pPr>
            <a:r>
              <a:rPr lang="en-US" sz="2000" dirty="0"/>
              <a:t>£3 million, funded by EPSRC</a:t>
            </a:r>
          </a:p>
          <a:p>
            <a:pPr marL="285750" indent="-285750">
              <a:spcBef>
                <a:spcPts val="600"/>
              </a:spcBef>
              <a:buFont typeface="Arial" charset="0"/>
              <a:buChar char="•"/>
            </a:pPr>
            <a:r>
              <a:rPr lang="en-US" sz="2000" dirty="0"/>
              <a:t>The first large-scale, Arm-based production supercomputer</a:t>
            </a:r>
          </a:p>
          <a:p>
            <a:pPr marL="285750" indent="-285750">
              <a:spcBef>
                <a:spcPts val="600"/>
              </a:spcBef>
              <a:buFont typeface="Arial" charset="0"/>
              <a:buChar char="•"/>
            </a:pPr>
            <a:r>
              <a:rPr lang="en-US" sz="2000" dirty="0"/>
              <a:t>Also contains 8 Intel Xeon Phi (KNL), 4 Intel Xeon nodes (Broadwell), and 8 </a:t>
            </a:r>
            <a:r>
              <a:rPr lang="en-US" sz="2000" b="1" dirty="0">
                <a:solidFill>
                  <a:srgbClr val="00B050"/>
                </a:solidFill>
              </a:rPr>
              <a:t>NVIDIA P100 GPUs</a:t>
            </a:r>
          </a:p>
          <a:p>
            <a:pPr marL="285750" indent="-285750">
              <a:spcBef>
                <a:spcPts val="600"/>
              </a:spcBef>
              <a:buFont typeface="Arial" charset="0"/>
              <a:buChar char="•"/>
            </a:pPr>
            <a:r>
              <a:rPr lang="en-US" sz="2000" dirty="0"/>
              <a:t>OpenCL is installed for the CPUs and GPUs in Isambard</a:t>
            </a:r>
          </a:p>
        </p:txBody>
      </p:sp>
    </p:spTree>
    <p:extLst>
      <p:ext uri="{BB962C8B-B14F-4D97-AF65-F5344CB8AC3E}">
        <p14:creationId xmlns:p14="http://schemas.microsoft.com/office/powerpoint/2010/main" val="3929557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0" y="0"/>
            <a:ext cx="8229600" cy="863600"/>
          </a:xfrm>
        </p:spPr>
        <p:txBody>
          <a:bodyPr/>
          <a:lstStyle/>
          <a:p>
            <a:r>
              <a:rPr lang="en-US" dirty="0"/>
              <a:t>Using Isambard (1/2)</a:t>
            </a:r>
          </a:p>
        </p:txBody>
      </p:sp>
      <p:sp>
        <p:nvSpPr>
          <p:cNvPr id="3" name="Slide Number Placeholder 2"/>
          <p:cNvSpPr>
            <a:spLocks noGrp="1"/>
          </p:cNvSpPr>
          <p:nvPr>
            <p:ph type="sldNum" sz="quarter" idx="10"/>
          </p:nvPr>
        </p:nvSpPr>
        <p:spPr>
          <a:xfrm>
            <a:off x="8534400" y="6563812"/>
            <a:ext cx="457200" cy="294188"/>
          </a:xfrm>
        </p:spPr>
        <p:txBody>
          <a:bodyPr/>
          <a:lstStyle/>
          <a:p>
            <a:pPr algn="r">
              <a:defRPr/>
            </a:pPr>
            <a:fld id="{4F47CF95-CA0B-488D-91DE-2BBA7CC92468}" type="slidenum">
              <a:rPr lang="zh-CN" altLang="en-US" sz="1400" smtClean="0"/>
              <a:pPr algn="r">
                <a:defRPr/>
              </a:pPr>
              <a:t>43</a:t>
            </a:fld>
            <a:endParaRPr lang="en-US" altLang="zh-CN" sz="1400"/>
          </a:p>
        </p:txBody>
      </p:sp>
      <p:sp>
        <p:nvSpPr>
          <p:cNvPr id="5" name="TextBox 4"/>
          <p:cNvSpPr txBox="1"/>
          <p:nvPr/>
        </p:nvSpPr>
        <p:spPr>
          <a:xfrm>
            <a:off x="596900" y="863600"/>
            <a:ext cx="7937500" cy="3970318"/>
          </a:xfrm>
          <a:prstGeom prst="rect">
            <a:avLst/>
          </a:prstGeom>
          <a:noFill/>
        </p:spPr>
        <p:txBody>
          <a:bodyPr wrap="square" rtlCol="0">
            <a:spAutoFit/>
          </a:bodyPr>
          <a:lstStyle/>
          <a:p>
            <a:r>
              <a:rPr lang="en-US" b="1" dirty="0">
                <a:solidFill>
                  <a:srgbClr val="C00000"/>
                </a:solidFill>
                <a:latin typeface="Courier New" charset="0"/>
                <a:ea typeface="Courier New" charset="0"/>
                <a:cs typeface="Courier New" charset="0"/>
              </a:rPr>
              <a:t># Log in to the Isambard bastion node</a:t>
            </a:r>
          </a:p>
          <a:p>
            <a:r>
              <a:rPr lang="en-US" b="1" dirty="0">
                <a:solidFill>
                  <a:srgbClr val="C00000"/>
                </a:solidFill>
                <a:latin typeface="Courier New" charset="0"/>
                <a:ea typeface="Courier New" charset="0"/>
                <a:cs typeface="Courier New" charset="0"/>
              </a:rPr>
              <a:t># This node acts as a gateway to the rest of the system</a:t>
            </a:r>
          </a:p>
          <a:p>
            <a:r>
              <a:rPr lang="en-US" b="1" dirty="0">
                <a:solidFill>
                  <a:srgbClr val="C00000"/>
                </a:solidFill>
                <a:latin typeface="Courier New" charset="0"/>
                <a:ea typeface="Courier New" charset="0"/>
                <a:cs typeface="Courier New" charset="0"/>
              </a:rPr>
              <a:t># You will be assigned an </a:t>
            </a:r>
            <a:r>
              <a:rPr lang="en-US" b="1" i="1" dirty="0">
                <a:solidFill>
                  <a:srgbClr val="00B0F0"/>
                </a:solidFill>
                <a:latin typeface="Courier New" charset="0"/>
                <a:ea typeface="Courier New" charset="0"/>
                <a:cs typeface="Courier New" charset="0"/>
              </a:rPr>
              <a:t>account ID (01, 02, </a:t>
            </a:r>
            <a:r>
              <a:rPr lang="mr-IN" b="1" i="1" dirty="0">
                <a:solidFill>
                  <a:srgbClr val="00B0F0"/>
                </a:solidFill>
                <a:latin typeface="Courier New" charset="0"/>
                <a:ea typeface="Courier New" charset="0"/>
                <a:cs typeface="Courier New" charset="0"/>
              </a:rPr>
              <a:t>…</a:t>
            </a:r>
            <a:r>
              <a:rPr lang="en-US" b="1" i="1" dirty="0">
                <a:solidFill>
                  <a:srgbClr val="00B0F0"/>
                </a:solidFill>
                <a:latin typeface="Courier New" charset="0"/>
                <a:ea typeface="Courier New" charset="0"/>
                <a:cs typeface="Courier New" charset="0"/>
              </a:rPr>
              <a:t>)</a:t>
            </a:r>
            <a:r>
              <a:rPr lang="en-US" b="1" dirty="0">
                <a:solidFill>
                  <a:srgbClr val="C00000"/>
                </a:solidFill>
                <a:latin typeface="Courier New" charset="0"/>
                <a:ea typeface="Courier New" charset="0"/>
                <a:cs typeface="Courier New" charset="0"/>
              </a:rPr>
              <a:t> </a:t>
            </a:r>
          </a:p>
          <a:p>
            <a:r>
              <a:rPr lang="en-US" b="1" dirty="0">
                <a:solidFill>
                  <a:srgbClr val="C00000"/>
                </a:solidFill>
                <a:latin typeface="Courier New" charset="0"/>
                <a:ea typeface="Courier New" charset="0"/>
                <a:cs typeface="Courier New" charset="0"/>
              </a:rPr>
              <a:t># Your password is </a:t>
            </a:r>
            <a:r>
              <a:rPr lang="en-GB" b="1" dirty="0">
                <a:solidFill>
                  <a:srgbClr val="00B050"/>
                </a:solidFill>
                <a:latin typeface="Courier New" charset="0"/>
                <a:cs typeface="Courier New" charset="0"/>
              </a:rPr>
              <a:t>openclNOV18</a:t>
            </a:r>
            <a:endParaRPr lang="en-US" b="1" dirty="0">
              <a:solidFill>
                <a:srgbClr val="00B050"/>
              </a:solidFill>
              <a:latin typeface="Courier New" charset="0"/>
              <a:cs typeface="Courier New" charset="0"/>
            </a:endParaRP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br-train</a:t>
            </a:r>
            <a:r>
              <a:rPr lang="en-US" b="1" i="1" dirty="0">
                <a:solidFill>
                  <a:srgbClr val="00B0F0"/>
                </a:solidFill>
                <a:latin typeface="Courier New" charset="0"/>
                <a:ea typeface="Courier New" charset="0"/>
                <a:cs typeface="Courier New" charset="0"/>
              </a:rPr>
              <a:t>XX</a:t>
            </a:r>
            <a:r>
              <a:rPr lang="en-US" b="1" dirty="0">
                <a:latin typeface="Courier New" charset="0"/>
                <a:ea typeface="Courier New" charset="0"/>
                <a:cs typeface="Courier New" charset="0"/>
              </a:rPr>
              <a:t>@isambard.gw4.ac.uk</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Log in to Isambard Phase 1 from the bastion node</a:t>
            </a: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phase1</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Change to directory containing the first exercise</a:t>
            </a:r>
          </a:p>
          <a:p>
            <a:r>
              <a:rPr lang="en-US" b="1" dirty="0">
                <a:latin typeface="Courier New" charset="0"/>
                <a:ea typeface="Courier New" charset="0"/>
                <a:cs typeface="Courier New" charset="0"/>
              </a:rPr>
              <a:t>cd </a:t>
            </a:r>
            <a:r>
              <a:rPr lang="en-US" b="1" dirty="0" err="1">
                <a:latin typeface="Courier New" charset="0"/>
                <a:ea typeface="Courier New" charset="0"/>
                <a:cs typeface="Courier New" charset="0"/>
              </a:rPr>
              <a:t>opencl</a:t>
            </a:r>
            <a:r>
              <a:rPr lang="en-US" b="1" dirty="0">
                <a:latin typeface="Courier New" charset="0"/>
                <a:ea typeface="Courier New" charset="0"/>
                <a:cs typeface="Courier New" charset="0"/>
              </a:rPr>
              <a:t>-training/exercises/</a:t>
            </a:r>
            <a:r>
              <a:rPr lang="en-US" b="1" dirty="0" err="1">
                <a:latin typeface="Courier New" charset="0"/>
                <a:ea typeface="Courier New" charset="0"/>
                <a:cs typeface="Courier New" charset="0"/>
              </a:rPr>
              <a:t>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List files</a:t>
            </a:r>
          </a:p>
          <a:p>
            <a:r>
              <a:rPr lang="en-US" b="1" dirty="0">
                <a:latin typeface="Courier New" charset="0"/>
                <a:ea typeface="Courier New" charset="0"/>
                <a:cs typeface="Courier New" charset="0"/>
              </a:rPr>
              <a:t>ls</a:t>
            </a:r>
          </a:p>
        </p:txBody>
      </p:sp>
      <p:sp>
        <p:nvSpPr>
          <p:cNvPr id="6" name="TextBox 5"/>
          <p:cNvSpPr txBox="1"/>
          <p:nvPr/>
        </p:nvSpPr>
        <p:spPr>
          <a:xfrm>
            <a:off x="596900" y="4895751"/>
            <a:ext cx="8364219" cy="1077218"/>
          </a:xfrm>
          <a:prstGeom prst="rect">
            <a:avLst/>
          </a:prstGeom>
          <a:solidFill>
            <a:schemeClr val="accent2">
              <a:lumMod val="20000"/>
              <a:lumOff val="80000"/>
              <a:alpha val="60000"/>
            </a:schemeClr>
          </a:solidFill>
          <a:ln>
            <a:solidFill>
              <a:schemeClr val="tx1"/>
            </a:solidFill>
          </a:ln>
        </p:spPr>
        <p:txBody>
          <a:bodyPr wrap="square" rtlCol="0">
            <a:spAutoFit/>
          </a:bodyPr>
          <a:lstStyle/>
          <a:p>
            <a:r>
              <a:rPr lang="en-US" sz="1600" b="1" dirty="0">
                <a:latin typeface="Courier New" panose="02070309020205020404" pitchFamily="49" charset="0"/>
                <a:ea typeface="Courier New" charset="0"/>
                <a:cs typeface="Courier New" panose="02070309020205020404" pitchFamily="49" charset="0"/>
              </a:rPr>
              <a:t>[br-train01@login-01 exercises]$ ls</a:t>
            </a:r>
          </a:p>
          <a:p>
            <a:endParaRPr lang="en-US" sz="1600" b="1" dirty="0">
              <a:latin typeface="Courier New" panose="02070309020205020404" pitchFamily="49" charset="0"/>
              <a:ea typeface="Courier New" charset="0"/>
              <a:cs typeface="Courier New" panose="02070309020205020404" pitchFamily="49" charset="0"/>
            </a:endParaRPr>
          </a:p>
          <a:p>
            <a:r>
              <a:rPr lang="en-GB" sz="1600" b="1" dirty="0" err="1">
                <a:latin typeface="Courier New" panose="02070309020205020404" pitchFamily="49" charset="0"/>
                <a:cs typeface="Courier New" panose="02070309020205020404" pitchFamily="49" charset="0"/>
              </a:rPr>
              <a:t>deviceinfo.c</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deviceinfo.cpp</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DeviceInfo.vcxproj.filters</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Makefile</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submit_deviceinfo</a:t>
            </a:r>
            <a:r>
              <a:rPr lang="en-GB" sz="1050" b="1" dirty="0">
                <a:latin typeface="Courier New" panose="02070309020205020404" pitchFamily="49" charset="0"/>
                <a:cs typeface="Courier New" panose="02070309020205020404" pitchFamily="49" charset="0"/>
              </a:rPr>
              <a:t> </a:t>
            </a:r>
            <a:r>
              <a:rPr lang="en-GB" sz="1100" b="1" dirty="0">
                <a:latin typeface="Courier New" panose="02070309020205020404" pitchFamily="49" charset="0"/>
                <a:cs typeface="Courier New" panose="02070309020205020404" pitchFamily="49" charset="0"/>
              </a:rPr>
              <a:t>    </a:t>
            </a:r>
          </a:p>
        </p:txBody>
      </p:sp>
      <p:sp>
        <p:nvSpPr>
          <p:cNvPr id="19" name="Rectangle 18">
            <a:extLst>
              <a:ext uri="{FF2B5EF4-FFF2-40B4-BE49-F238E27FC236}">
                <a16:creationId xmlns:a16="http://schemas.microsoft.com/office/drawing/2014/main" id="{F746289A-1B6C-FD4B-809E-324DC0EAF9FE}"/>
              </a:ext>
            </a:extLst>
          </p:cNvPr>
          <p:cNvSpPr/>
          <p:nvPr/>
        </p:nvSpPr>
        <p:spPr bwMode="auto">
          <a:xfrm>
            <a:off x="3347864" y="5697519"/>
            <a:ext cx="2160240" cy="17975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1" name="TextBox 20">
            <a:extLst>
              <a:ext uri="{FF2B5EF4-FFF2-40B4-BE49-F238E27FC236}">
                <a16:creationId xmlns:a16="http://schemas.microsoft.com/office/drawing/2014/main" id="{C09E69CE-CB8F-FA45-A481-979BCB2BEAF5}"/>
              </a:ext>
            </a:extLst>
          </p:cNvPr>
          <p:cNvSpPr txBox="1"/>
          <p:nvPr/>
        </p:nvSpPr>
        <p:spPr>
          <a:xfrm>
            <a:off x="5940152" y="6341574"/>
            <a:ext cx="2552700" cy="369332"/>
          </a:xfrm>
          <a:prstGeom prst="rect">
            <a:avLst/>
          </a:prstGeom>
          <a:noFill/>
          <a:ln w="19050">
            <a:solidFill>
              <a:srgbClr val="FF0000"/>
            </a:solidFill>
          </a:ln>
        </p:spPr>
        <p:txBody>
          <a:bodyPr wrap="square" rtlCol="0">
            <a:spAutoFit/>
          </a:bodyPr>
          <a:lstStyle/>
          <a:p>
            <a:r>
              <a:rPr lang="en-US" dirty="0"/>
              <a:t>Job submission script</a:t>
            </a:r>
          </a:p>
        </p:txBody>
      </p:sp>
      <p:cxnSp>
        <p:nvCxnSpPr>
          <p:cNvPr id="22" name="Straight Connector 21">
            <a:extLst>
              <a:ext uri="{FF2B5EF4-FFF2-40B4-BE49-F238E27FC236}">
                <a16:creationId xmlns:a16="http://schemas.microsoft.com/office/drawing/2014/main" id="{1BC30691-4B5F-6141-A88A-7795330F91C0}"/>
              </a:ext>
            </a:extLst>
          </p:cNvPr>
          <p:cNvCxnSpPr>
            <a:cxnSpLocks/>
          </p:cNvCxnSpPr>
          <p:nvPr/>
        </p:nvCxnSpPr>
        <p:spPr bwMode="auto">
          <a:xfrm flipH="1" flipV="1">
            <a:off x="5508104" y="5877273"/>
            <a:ext cx="432048" cy="464302"/>
          </a:xfrm>
          <a:prstGeom prst="line">
            <a:avLst/>
          </a:prstGeom>
          <a:noFill/>
          <a:ln w="19050" cap="flat" cmpd="sng" algn="ctr">
            <a:solidFill>
              <a:srgbClr val="FF0000"/>
            </a:solidFill>
            <a:prstDash val="solid"/>
            <a:round/>
            <a:headEnd type="none" w="med" len="med"/>
            <a:tailEnd type="none" w="med" len="med"/>
          </a:ln>
          <a:effectLst/>
        </p:spPr>
      </p:cxnSp>
      <p:sp>
        <p:nvSpPr>
          <p:cNvPr id="27" name="Rectangle 26">
            <a:extLst>
              <a:ext uri="{FF2B5EF4-FFF2-40B4-BE49-F238E27FC236}">
                <a16:creationId xmlns:a16="http://schemas.microsoft.com/office/drawing/2014/main" id="{B039A2AE-5AFB-B348-A8AF-BDF7CEAF0F49}"/>
              </a:ext>
            </a:extLst>
          </p:cNvPr>
          <p:cNvSpPr/>
          <p:nvPr/>
        </p:nvSpPr>
        <p:spPr bwMode="auto">
          <a:xfrm>
            <a:off x="630980" y="5434360"/>
            <a:ext cx="1564756"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9" name="TextBox 28">
            <a:extLst>
              <a:ext uri="{FF2B5EF4-FFF2-40B4-BE49-F238E27FC236}">
                <a16:creationId xmlns:a16="http://schemas.microsoft.com/office/drawing/2014/main" id="{8B99DE1B-7CA9-4940-8065-7317E0586C31}"/>
              </a:ext>
            </a:extLst>
          </p:cNvPr>
          <p:cNvSpPr txBox="1"/>
          <p:nvPr/>
        </p:nvSpPr>
        <p:spPr>
          <a:xfrm>
            <a:off x="2012043" y="6341574"/>
            <a:ext cx="2553607" cy="369332"/>
          </a:xfrm>
          <a:prstGeom prst="rect">
            <a:avLst/>
          </a:prstGeom>
          <a:noFill/>
          <a:ln w="19050">
            <a:solidFill>
              <a:srgbClr val="FF0000"/>
            </a:solidFill>
          </a:ln>
        </p:spPr>
        <p:txBody>
          <a:bodyPr wrap="square" rtlCol="0">
            <a:spAutoFit/>
          </a:bodyPr>
          <a:lstStyle/>
          <a:p>
            <a:r>
              <a:rPr lang="en-US" dirty="0"/>
              <a:t>Exercise starting code</a:t>
            </a:r>
          </a:p>
        </p:txBody>
      </p:sp>
      <p:cxnSp>
        <p:nvCxnSpPr>
          <p:cNvPr id="31" name="Straight Connector 30">
            <a:extLst>
              <a:ext uri="{FF2B5EF4-FFF2-40B4-BE49-F238E27FC236}">
                <a16:creationId xmlns:a16="http://schemas.microsoft.com/office/drawing/2014/main" id="{49214B15-F331-0240-A032-E69204BB6B55}"/>
              </a:ext>
            </a:extLst>
          </p:cNvPr>
          <p:cNvCxnSpPr>
            <a:cxnSpLocks/>
          </p:cNvCxnSpPr>
          <p:nvPr/>
        </p:nvCxnSpPr>
        <p:spPr bwMode="auto">
          <a:xfrm flipH="1">
            <a:off x="2012043" y="5697519"/>
            <a:ext cx="183693" cy="644055"/>
          </a:xfrm>
          <a:prstGeom prst="line">
            <a:avLst/>
          </a:prstGeom>
          <a:no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957506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44</a:t>
            </a:fld>
            <a:endParaRPr lang="en-US" altLang="zh-CN" sz="1200"/>
          </a:p>
        </p:txBody>
      </p:sp>
      <p:sp>
        <p:nvSpPr>
          <p:cNvPr id="5" name="TextBox 4"/>
          <p:cNvSpPr txBox="1"/>
          <p:nvPr/>
        </p:nvSpPr>
        <p:spPr>
          <a:xfrm>
            <a:off x="279400" y="1102976"/>
            <a:ext cx="8712200" cy="5524589"/>
          </a:xfrm>
          <a:prstGeom prst="rect">
            <a:avLst/>
          </a:prstGeom>
          <a:solidFill>
            <a:schemeClr val="bg1"/>
          </a:solidFill>
        </p:spPr>
        <p:txBody>
          <a:bodyPr wrap="square" rtlCol="0">
            <a:spAutoFit/>
          </a:bodyPr>
          <a:lstStyle/>
          <a:p>
            <a:endParaRPr lang="en-US" b="1" dirty="0">
              <a:latin typeface="Verdana" charset="0"/>
              <a:ea typeface="Verdana" charset="0"/>
              <a:cs typeface="Verdana" charset="0"/>
            </a:endParaRPr>
          </a:p>
          <a:p>
            <a:r>
              <a:rPr lang="en-US" b="1" dirty="0">
                <a:solidFill>
                  <a:srgbClr val="C00000"/>
                </a:solidFill>
                <a:latin typeface="Courier New" charset="0"/>
                <a:ea typeface="Courier New" charset="0"/>
                <a:cs typeface="Courier New" charset="0"/>
              </a:rPr>
              <a:t># Build exercise</a:t>
            </a:r>
          </a:p>
          <a:p>
            <a:r>
              <a:rPr lang="en-US" b="1" dirty="0">
                <a:latin typeface="Courier New" charset="0"/>
                <a:ea typeface="Courier New" charset="0"/>
                <a:cs typeface="Courier New" charset="0"/>
              </a:rPr>
              <a:t>make</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Submit job</a:t>
            </a:r>
          </a:p>
          <a:p>
            <a:r>
              <a:rPr lang="en-US" b="1" dirty="0" err="1">
                <a:latin typeface="Courier New" charset="0"/>
                <a:ea typeface="Courier New" charset="0"/>
                <a:cs typeface="Courier New" charset="0"/>
              </a:rPr>
              <a:t>qsub</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submit_deviceinfo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job status</a:t>
            </a:r>
          </a:p>
          <a:p>
            <a:r>
              <a:rPr lang="en-US" b="1" dirty="0" err="1">
                <a:latin typeface="Courier New" charset="0"/>
                <a:ea typeface="Courier New" charset="0"/>
                <a:cs typeface="Courier New" charset="0"/>
              </a:rPr>
              <a:t>qstat</a:t>
            </a:r>
            <a:r>
              <a:rPr lang="en-US" b="1" dirty="0">
                <a:latin typeface="Courier New" charset="0"/>
                <a:ea typeface="Courier New" charset="0"/>
                <a:cs typeface="Courier New" charset="0"/>
              </a:rPr>
              <a:t> </a:t>
            </a:r>
            <a:r>
              <a:rPr lang="en-GB" b="1" dirty="0">
                <a:latin typeface="Courier New" charset="0"/>
                <a:ea typeface="Courier New" charset="0"/>
                <a:cs typeface="Courier New" charset="0"/>
              </a:rPr>
              <a:t>-</a:t>
            </a:r>
            <a:r>
              <a:rPr lang="en-US" b="1" dirty="0">
                <a:latin typeface="Courier New" charset="0"/>
                <a:ea typeface="Courier New" charset="0"/>
                <a:cs typeface="Courier New" charset="0"/>
              </a:rPr>
              <a:t>u $USER</a:t>
            </a:r>
          </a:p>
          <a:p>
            <a:r>
              <a:rPr lang="en-GB" sz="1500" b="1" dirty="0">
                <a:latin typeface="Courier New" charset="0"/>
                <a:ea typeface="Courier New" charset="0"/>
                <a:cs typeface="Courier New" charset="0"/>
              </a:rPr>
              <a:t>                                                                             </a:t>
            </a:r>
            <a:r>
              <a:rPr lang="mr-IN" sz="1500" b="1" dirty="0">
                <a:latin typeface="Courier New" charset="0"/>
                <a:ea typeface="Courier New" charset="0"/>
                <a:cs typeface="Courier New" charset="0"/>
              </a:rPr>
              <a:t> </a:t>
            </a:r>
            <a:r>
              <a:rPr lang="en-GB" sz="1500" b="1" dirty="0">
                <a:latin typeface="Courier New" charset="0"/>
                <a:ea typeface="Courier New" charset="0"/>
                <a:cs typeface="Courier New" charset="0"/>
              </a:rPr>
              <a:t>          </a:t>
            </a:r>
          </a:p>
          <a:p>
            <a:endParaRPr lang="en-US" sz="1400"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output from job</a:t>
            </a:r>
          </a:p>
          <a:p>
            <a:r>
              <a:rPr lang="en-US" b="1" dirty="0">
                <a:solidFill>
                  <a:srgbClr val="C00000"/>
                </a:solidFill>
                <a:latin typeface="Courier New" charset="0"/>
                <a:ea typeface="Courier New" charset="0"/>
                <a:cs typeface="Courier New" charset="0"/>
              </a:rPr>
              <a:t># Output file will have the job identifier in name</a:t>
            </a:r>
          </a:p>
          <a:p>
            <a:r>
              <a:rPr lang="en-US" b="1" dirty="0">
                <a:solidFill>
                  <a:srgbClr val="C00000"/>
                </a:solidFill>
                <a:latin typeface="Courier New" charset="0"/>
                <a:ea typeface="Courier New" charset="0"/>
                <a:cs typeface="Courier New" charset="0"/>
              </a:rPr>
              <a:t># This will be different each time you run a job</a:t>
            </a:r>
          </a:p>
          <a:p>
            <a:r>
              <a:rPr lang="en-US" b="1" dirty="0">
                <a:latin typeface="Courier New" charset="0"/>
                <a:ea typeface="Courier New" charset="0"/>
                <a:cs typeface="Courier New" charset="0"/>
              </a:rPr>
              <a:t>cat deviceinfo.o</a:t>
            </a:r>
            <a:r>
              <a:rPr lang="en-US" b="1" i="1" dirty="0">
                <a:solidFill>
                  <a:srgbClr val="00B050"/>
                </a:solidFill>
                <a:latin typeface="Courier New" charset="0"/>
                <a:ea typeface="Courier New" charset="0"/>
                <a:cs typeface="Courier New" charset="0"/>
              </a:rPr>
              <a:t>9376</a:t>
            </a:r>
          </a:p>
          <a:p>
            <a:endParaRPr lang="en-US" b="1" dirty="0">
              <a:latin typeface="Verdana" charset="0"/>
              <a:ea typeface="Verdana" charset="0"/>
              <a:cs typeface="Verdana" charset="0"/>
            </a:endParaRPr>
          </a:p>
        </p:txBody>
      </p:sp>
      <p:sp>
        <p:nvSpPr>
          <p:cNvPr id="4" name="TextBox 3"/>
          <p:cNvSpPr txBox="1"/>
          <p:nvPr/>
        </p:nvSpPr>
        <p:spPr>
          <a:xfrm>
            <a:off x="6012160" y="1600925"/>
            <a:ext cx="2890540" cy="1754326"/>
          </a:xfrm>
          <a:prstGeom prst="rect">
            <a:avLst/>
          </a:prstGeom>
          <a:noFill/>
          <a:ln w="19050">
            <a:solidFill>
              <a:srgbClr val="FF0000"/>
            </a:solidFill>
          </a:ln>
        </p:spPr>
        <p:txBody>
          <a:bodyPr wrap="square" rtlCol="0">
            <a:spAutoFit/>
          </a:bodyPr>
          <a:lstStyle/>
          <a:p>
            <a:r>
              <a:rPr lang="en-US"/>
              <a:t>Job status:</a:t>
            </a:r>
          </a:p>
          <a:p>
            <a:r>
              <a:rPr lang="en-US"/>
              <a:t>  </a:t>
            </a:r>
            <a:r>
              <a:rPr lang="en-US" b="1">
                <a:solidFill>
                  <a:srgbClr val="00B0F0"/>
                </a:solidFill>
              </a:rPr>
              <a:t>Q</a:t>
            </a:r>
            <a:r>
              <a:rPr lang="en-US"/>
              <a:t> = </a:t>
            </a:r>
            <a:r>
              <a:rPr lang="en-US" b="1"/>
              <a:t>Q</a:t>
            </a:r>
            <a:r>
              <a:rPr lang="en-US"/>
              <a:t>ueued</a:t>
            </a:r>
          </a:p>
          <a:p>
            <a:r>
              <a:rPr lang="en-US"/>
              <a:t>  </a:t>
            </a:r>
            <a:r>
              <a:rPr lang="en-US" b="1">
                <a:solidFill>
                  <a:srgbClr val="00B0F0"/>
                </a:solidFill>
              </a:rPr>
              <a:t>R</a:t>
            </a:r>
            <a:r>
              <a:rPr lang="en-US"/>
              <a:t> = </a:t>
            </a:r>
            <a:r>
              <a:rPr lang="en-US" b="1"/>
              <a:t>R</a:t>
            </a:r>
            <a:r>
              <a:rPr lang="en-US"/>
              <a:t>unning</a:t>
            </a:r>
          </a:p>
          <a:p>
            <a:r>
              <a:rPr lang="en-US"/>
              <a:t>  </a:t>
            </a:r>
            <a:r>
              <a:rPr lang="en-US" b="1">
                <a:solidFill>
                  <a:srgbClr val="00B0F0"/>
                </a:solidFill>
              </a:rPr>
              <a:t>C</a:t>
            </a:r>
            <a:r>
              <a:rPr lang="en-US"/>
              <a:t> = </a:t>
            </a:r>
            <a:r>
              <a:rPr lang="en-US" b="1"/>
              <a:t>C</a:t>
            </a:r>
            <a:r>
              <a:rPr lang="en-US"/>
              <a:t>omplete</a:t>
            </a:r>
          </a:p>
          <a:p>
            <a:r>
              <a:rPr lang="en-US"/>
              <a:t>(job will disappear shortly after completion)</a:t>
            </a:r>
          </a:p>
        </p:txBody>
      </p:sp>
      <p:sp>
        <p:nvSpPr>
          <p:cNvPr id="7" name="TextBox 6"/>
          <p:cNvSpPr txBox="1"/>
          <p:nvPr/>
        </p:nvSpPr>
        <p:spPr>
          <a:xfrm>
            <a:off x="109959" y="3945940"/>
            <a:ext cx="8776762" cy="954107"/>
          </a:xfrm>
          <a:prstGeom prst="rect">
            <a:avLst/>
          </a:prstGeom>
          <a:solidFill>
            <a:schemeClr val="accent2">
              <a:lumMod val="20000"/>
              <a:lumOff val="80000"/>
              <a:alpha val="60000"/>
            </a:schemeClr>
          </a:solidFill>
          <a:ln>
            <a:solidFill>
              <a:schemeClr val="tx1"/>
            </a:solidFill>
          </a:ln>
        </p:spPr>
        <p:txBody>
          <a:bodyPr wrap="none" rtlCol="0">
            <a:spAutoFit/>
          </a:bodyPr>
          <a:lstStyle/>
          <a:p>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Elap</a:t>
            </a:r>
            <a:endParaRPr lang="en-GB" sz="1400" b="1" dirty="0">
              <a:latin typeface="Courier New" charset="0"/>
              <a:ea typeface="Courier New" charset="0"/>
              <a:cs typeface="Courier New" charset="0"/>
            </a:endParaRPr>
          </a:p>
          <a:p>
            <a:r>
              <a:rPr lang="mr-IN" sz="1400" b="1" dirty="0" err="1">
                <a:latin typeface="Courier New" charset="0"/>
                <a:ea typeface="Courier New" charset="0"/>
                <a:cs typeface="Courier New" charset="0"/>
              </a:rPr>
              <a:t>Job</a:t>
            </a:r>
            <a:r>
              <a:rPr lang="mr-IN" sz="1400" b="1" dirty="0">
                <a:latin typeface="Courier New" charset="0"/>
                <a:ea typeface="Courier New" charset="0"/>
                <a:cs typeface="Courier New" charset="0"/>
              </a:rPr>
              <a:t> ID          </a:t>
            </a:r>
            <a:r>
              <a:rPr lang="mr-IN" sz="1400" b="1" dirty="0" err="1">
                <a:latin typeface="Courier New" charset="0"/>
                <a:ea typeface="Courier New" charset="0"/>
                <a:cs typeface="Courier New" charset="0"/>
              </a:rPr>
              <a:t>Username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Queue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Jobname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SessID</a:t>
            </a:r>
            <a:r>
              <a:rPr lang="mr-IN" sz="1400" b="1" dirty="0">
                <a:latin typeface="Courier New" charset="0"/>
                <a:ea typeface="Courier New" charset="0"/>
                <a:cs typeface="Courier New" charset="0"/>
              </a:rPr>
              <a:t> NDS TSK </a:t>
            </a:r>
            <a:r>
              <a:rPr lang="mr-IN" sz="1400" b="1" dirty="0" err="1">
                <a:latin typeface="Courier New" charset="0"/>
                <a:ea typeface="Courier New" charset="0"/>
                <a:cs typeface="Courier New" charset="0"/>
              </a:rPr>
              <a:t>Memory</a:t>
            </a:r>
            <a:r>
              <a:rPr lang="mr-IN" sz="1400" b="1" dirty="0">
                <a:latin typeface="Courier New" charset="0"/>
                <a:ea typeface="Courier New" charset="0"/>
                <a:cs typeface="Courier New" charset="0"/>
              </a:rPr>
              <a:t> Time  </a:t>
            </a:r>
            <a:r>
              <a:rPr lang="mr-IN" sz="1400" b="1" dirty="0" err="1">
                <a:latin typeface="Courier New" charset="0"/>
                <a:ea typeface="Courier New" charset="0"/>
                <a:cs typeface="Courier New" charset="0"/>
              </a:rPr>
              <a:t>S</a:t>
            </a:r>
            <a:r>
              <a:rPr lang="mr-IN" sz="1400" b="1" dirty="0">
                <a:latin typeface="Courier New" charset="0"/>
                <a:ea typeface="Courier New" charset="0"/>
                <a:cs typeface="Courier New" charset="0"/>
              </a:rPr>
              <a:t> Time</a:t>
            </a:r>
            <a:endParaRPr lang="en-GB" sz="1400" b="1" dirty="0">
              <a:latin typeface="Courier New" charset="0"/>
              <a:ea typeface="Courier New" charset="0"/>
              <a:cs typeface="Courier New" charset="0"/>
            </a:endParaRPr>
          </a:p>
          <a:p>
            <a:r>
              <a:rPr lang="mr-IN" sz="1400" b="1" dirty="0">
                <a:latin typeface="Courier New" charset="0"/>
                <a:ea typeface="Courier New" charset="0"/>
                <a:cs typeface="Courier New" charset="0"/>
              </a:rPr>
              <a:t>--------------- -------- -------- ---------- ------ --- --- ------ ----- - -----</a:t>
            </a:r>
            <a:endParaRPr lang="en-GB" sz="1400" b="1" dirty="0">
              <a:latin typeface="Courier New" charset="0"/>
              <a:ea typeface="Courier New" charset="0"/>
              <a:cs typeface="Courier New" charset="0"/>
            </a:endParaRPr>
          </a:p>
          <a:p>
            <a:r>
              <a:rPr lang="mr-IN" sz="1400" b="1" i="1" dirty="0">
                <a:solidFill>
                  <a:srgbClr val="00B050"/>
                </a:solidFill>
                <a:latin typeface="Courier New" charset="0"/>
                <a:ea typeface="Courier New" charset="0"/>
                <a:cs typeface="Courier New" charset="0"/>
              </a:rPr>
              <a:t>9376</a:t>
            </a:r>
            <a:r>
              <a:rPr lang="mr-IN" sz="1400" b="1" dirty="0">
                <a:latin typeface="Courier New" charset="0"/>
                <a:ea typeface="Courier New" charset="0"/>
                <a:cs typeface="Courier New" charset="0"/>
              </a:rPr>
              <a:t>.master.gw4 </a:t>
            </a:r>
            <a:r>
              <a:rPr lang="mr-IN" sz="1400" b="1" dirty="0" err="1">
                <a:latin typeface="Courier New" charset="0"/>
                <a:ea typeface="Courier New" charset="0"/>
                <a:cs typeface="Courier New" charset="0"/>
              </a:rPr>
              <a:t>br</a:t>
            </a:r>
            <a:r>
              <a:rPr lang="mr-IN" sz="1400" b="1" dirty="0">
                <a:latin typeface="Courier New" charset="0"/>
                <a:ea typeface="Courier New" charset="0"/>
                <a:cs typeface="Courier New" charset="0"/>
              </a:rPr>
              <a:t>-</a:t>
            </a:r>
            <a:r>
              <a:rPr lang="en-GB" sz="1400" b="1" dirty="0" err="1">
                <a:latin typeface="Courier New" charset="0"/>
                <a:ea typeface="Courier New" charset="0"/>
                <a:cs typeface="Courier New" charset="0"/>
              </a:rPr>
              <a:t>trai</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pascalq</a:t>
            </a:r>
            <a:r>
              <a:rPr lang="mr-IN" sz="1400" b="1" dirty="0">
                <a:latin typeface="Courier New" charset="0"/>
                <a:ea typeface="Courier New" charset="0"/>
                <a:cs typeface="Courier New" charset="0"/>
              </a:rPr>
              <a:t>  </a:t>
            </a:r>
            <a:r>
              <a:rPr lang="en-US" sz="1400" b="1" dirty="0" err="1">
                <a:latin typeface="Courier New" charset="0"/>
                <a:ea typeface="Courier New" charset="0"/>
                <a:cs typeface="Courier New" charset="0"/>
              </a:rPr>
              <a:t>deviceinfo</a:t>
            </a:r>
            <a:r>
              <a:rPr lang="mr-IN" sz="1400" b="1" dirty="0">
                <a:latin typeface="Courier New" charset="0"/>
                <a:ea typeface="Courier New" charset="0"/>
                <a:cs typeface="Courier New" charset="0"/>
              </a:rPr>
              <a:t> 154770   1  36    --  00:02 </a:t>
            </a:r>
            <a:r>
              <a:rPr lang="mr-IN" sz="1400" b="1" dirty="0" err="1">
                <a:solidFill>
                  <a:schemeClr val="tx2">
                    <a:lumMod val="60000"/>
                    <a:lumOff val="40000"/>
                  </a:schemeClr>
                </a:solidFill>
                <a:latin typeface="Courier New" charset="0"/>
                <a:ea typeface="Courier New" charset="0"/>
                <a:cs typeface="Courier New" charset="0"/>
              </a:rPr>
              <a:t>R</a:t>
            </a:r>
            <a:r>
              <a:rPr lang="mr-IN" sz="1400" b="1" dirty="0">
                <a:latin typeface="Courier New" charset="0"/>
                <a:ea typeface="Courier New" charset="0"/>
                <a:cs typeface="Courier New" charset="0"/>
              </a:rPr>
              <a:t> 00:00</a:t>
            </a:r>
            <a:endParaRPr lang="en-US" sz="1400" dirty="0"/>
          </a:p>
        </p:txBody>
      </p:sp>
      <p:sp>
        <p:nvSpPr>
          <p:cNvPr id="8" name="Rectangle 7"/>
          <p:cNvSpPr/>
          <p:nvPr/>
        </p:nvSpPr>
        <p:spPr bwMode="auto">
          <a:xfrm>
            <a:off x="7863841" y="3848100"/>
            <a:ext cx="253999" cy="11557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10" name="Straight Connector 9"/>
          <p:cNvCxnSpPr>
            <a:stCxn id="8" idx="0"/>
          </p:cNvCxnSpPr>
          <p:nvPr/>
        </p:nvCxnSpPr>
        <p:spPr bwMode="auto">
          <a:xfrm flipH="1" flipV="1">
            <a:off x="7419340" y="3354680"/>
            <a:ext cx="571501" cy="493420"/>
          </a:xfrm>
          <a:prstGeom prst="line">
            <a:avLst/>
          </a:prstGeom>
          <a:noFill/>
          <a:ln w="19050" cap="flat" cmpd="sng" algn="ctr">
            <a:solidFill>
              <a:srgbClr val="FF0000"/>
            </a:solidFill>
            <a:prstDash val="solid"/>
            <a:round/>
            <a:headEnd type="none" w="med" len="med"/>
            <a:tailEnd type="none" w="med" len="med"/>
          </a:ln>
          <a:effectLst/>
        </p:spPr>
      </p:cxnSp>
      <p:sp>
        <p:nvSpPr>
          <p:cNvPr id="13" name="Freeform 12"/>
          <p:cNvSpPr/>
          <p:nvPr/>
        </p:nvSpPr>
        <p:spPr bwMode="auto">
          <a:xfrm>
            <a:off x="130190" y="4864100"/>
            <a:ext cx="2569602" cy="1920359"/>
          </a:xfrm>
          <a:custGeom>
            <a:avLst/>
            <a:gdLst>
              <a:gd name="connsiteX0" fmla="*/ 1431910 w 1431910"/>
              <a:gd name="connsiteY0" fmla="*/ 1409700 h 1920359"/>
              <a:gd name="connsiteX1" fmla="*/ 60310 w 1431910"/>
              <a:gd name="connsiteY1" fmla="*/ 1841500 h 1920359"/>
              <a:gd name="connsiteX2" fmla="*/ 225410 w 1431910"/>
              <a:gd name="connsiteY2" fmla="*/ 0 h 1920359"/>
              <a:gd name="connsiteX3" fmla="*/ 225410 w 1431910"/>
              <a:gd name="connsiteY3" fmla="*/ 0 h 1920359"/>
              <a:gd name="connsiteX4" fmla="*/ 225410 w 1431910"/>
              <a:gd name="connsiteY4" fmla="*/ 0 h 1920359"/>
              <a:gd name="connsiteX5" fmla="*/ 225410 w 1431910"/>
              <a:gd name="connsiteY5" fmla="*/ 0 h 19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910" h="1920359">
                <a:moveTo>
                  <a:pt x="1431910" y="1409700"/>
                </a:moveTo>
                <a:cubicBezTo>
                  <a:pt x="846651" y="1743075"/>
                  <a:pt x="261393" y="2076450"/>
                  <a:pt x="60310" y="1841500"/>
                </a:cubicBezTo>
                <a:cubicBezTo>
                  <a:pt x="-140773" y="1606550"/>
                  <a:pt x="225410" y="0"/>
                  <a:pt x="225410" y="0"/>
                </a:cubicBezTo>
                <a:lnTo>
                  <a:pt x="225410" y="0"/>
                </a:lnTo>
                <a:lnTo>
                  <a:pt x="225410" y="0"/>
                </a:lnTo>
                <a:lnTo>
                  <a:pt x="225410" y="0"/>
                </a:lnTo>
              </a:path>
            </a:pathLst>
          </a:custGeom>
          <a:noFill/>
          <a:ln w="19050" cap="flat" cmpd="sng" algn="ctr">
            <a:solidFill>
              <a:srgbClr val="00B050"/>
            </a:solidFill>
            <a:prstDash val="solid"/>
            <a:round/>
            <a:headEnd type="triangle" w="lg" len="lg"/>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 name="Title 1">
            <a:extLst>
              <a:ext uri="{FF2B5EF4-FFF2-40B4-BE49-F238E27FC236}">
                <a16:creationId xmlns:a16="http://schemas.microsoft.com/office/drawing/2014/main" id="{4E48E949-09D6-4947-A95C-08896F1AC4E3}"/>
              </a:ext>
            </a:extLst>
          </p:cNvPr>
          <p:cNvSpPr>
            <a:spLocks noGrp="1"/>
          </p:cNvSpPr>
          <p:nvPr>
            <p:ph type="title"/>
          </p:nvPr>
        </p:nvSpPr>
        <p:spPr>
          <a:xfrm>
            <a:off x="450850" y="0"/>
            <a:ext cx="8229600" cy="863600"/>
          </a:xfrm>
        </p:spPr>
        <p:txBody>
          <a:bodyPr/>
          <a:lstStyle/>
          <a:p>
            <a:r>
              <a:rPr lang="en-US" dirty="0"/>
              <a:t>Using Isambard (2/2)</a:t>
            </a:r>
          </a:p>
        </p:txBody>
      </p:sp>
    </p:spTree>
    <p:extLst>
      <p:ext uri="{BB962C8B-B14F-4D97-AF65-F5344CB8AC3E}">
        <p14:creationId xmlns:p14="http://schemas.microsoft.com/office/powerpoint/2010/main" val="464261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Exercise: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
        <p:nvSpPr>
          <p:cNvPr id="2" name="Slide Number Placeholder 1">
            <a:extLst>
              <a:ext uri="{FF2B5EF4-FFF2-40B4-BE49-F238E27FC236}">
                <a16:creationId xmlns:a16="http://schemas.microsoft.com/office/drawing/2014/main" id="{A2ED3628-C825-D348-AE6B-C1782482E0A4}"/>
              </a:ext>
            </a:extLst>
          </p:cNvPr>
          <p:cNvSpPr>
            <a:spLocks noGrp="1"/>
          </p:cNvSpPr>
          <p:nvPr>
            <p:ph type="sldNum" sz="quarter" idx="12"/>
          </p:nvPr>
        </p:nvSpPr>
        <p:spPr/>
        <p:txBody>
          <a:bodyPr/>
          <a:lstStyle/>
          <a:p>
            <a:fld id="{10338BC4-165C-45BE-83FF-C9C7D8E962C5}" type="slidenum">
              <a:rPr lang="en-GB" smtClean="0"/>
              <a:pPr/>
              <a:t>45</a:t>
            </a:fld>
            <a:endParaRPr lang="en-GB"/>
          </a:p>
        </p:txBody>
      </p:sp>
    </p:spTree>
    <p:extLst>
      <p:ext uri="{BB962C8B-B14F-4D97-AF65-F5344CB8AC3E}">
        <p14:creationId xmlns:p14="http://schemas.microsoft.com/office/powerpoint/2010/main" val="1692199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25000" lnSpcReduction="20000"/>
          </a:bodyPr>
          <a:lstStyle/>
          <a:p>
            <a:pPr marL="0" indent="0">
              <a:buNone/>
            </a:pPr>
            <a:r>
              <a:rPr lang="en-GB" sz="4000" dirty="0">
                <a:latin typeface="Courier" pitchFamily="2" charset="0"/>
              </a:rPr>
              <a:t>[br-smcintoshsmith@pascal-002 </a:t>
            </a:r>
            <a:r>
              <a:rPr lang="en-GB" sz="4000" dirty="0" err="1">
                <a:latin typeface="Courier" pitchFamily="2" charset="0"/>
              </a:rPr>
              <a:t>DeviceInfo</a:t>
            </a:r>
            <a:r>
              <a:rPr lang="en-GB" sz="4000" dirty="0">
                <a:latin typeface="Courier" pitchFamily="2" charset="0"/>
              </a:rPr>
              <a:t>]$ more deviceinfo.o16094 </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Number of OpenCL platforms: 1</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r>
              <a:rPr lang="en-GB" sz="4000" dirty="0">
                <a:latin typeface="Courier" pitchFamily="2" charset="0"/>
              </a:rPr>
              <a:t>Platform: NVIDIA CUDA</a:t>
            </a:r>
          </a:p>
          <a:p>
            <a:pPr marL="0" indent="0">
              <a:buNone/>
            </a:pPr>
            <a:r>
              <a:rPr lang="en-GB" sz="4000" dirty="0">
                <a:latin typeface="Courier" pitchFamily="2" charset="0"/>
              </a:rPr>
              <a:t>Vendor: NVIDIA Corporation</a:t>
            </a:r>
          </a:p>
          <a:p>
            <a:pPr marL="0" indent="0">
              <a:buNone/>
            </a:pPr>
            <a:r>
              <a:rPr lang="en-GB" sz="4000" dirty="0">
                <a:latin typeface="Courier" pitchFamily="2" charset="0"/>
              </a:rPr>
              <a:t>Version: OpenCL 1.2 CUDA 9.1.84</a:t>
            </a:r>
          </a:p>
          <a:p>
            <a:pPr marL="0" indent="0">
              <a:buNone/>
            </a:pPr>
            <a:r>
              <a:rPr lang="en-GB" sz="4000" dirty="0">
                <a:latin typeface="Courier" pitchFamily="2" charset="0"/>
              </a:rPr>
              <a:t>Number of devices: 2</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endParaRPr lang="en-GB" dirty="0"/>
          </a:p>
        </p:txBody>
      </p:sp>
      <p:sp>
        <p:nvSpPr>
          <p:cNvPr id="5" name="TextBox 4">
            <a:extLst>
              <a:ext uri="{FF2B5EF4-FFF2-40B4-BE49-F238E27FC236}">
                <a16:creationId xmlns:a16="http://schemas.microsoft.com/office/drawing/2014/main" id="{3D3C54A2-9BC1-CE47-8EF8-4F0206E85470}"/>
              </a:ext>
            </a:extLst>
          </p:cNvPr>
          <p:cNvSpPr txBox="1"/>
          <p:nvPr/>
        </p:nvSpPr>
        <p:spPr>
          <a:xfrm>
            <a:off x="7020272" y="3140968"/>
            <a:ext cx="1375698" cy="830997"/>
          </a:xfrm>
          <a:prstGeom prst="rect">
            <a:avLst/>
          </a:prstGeom>
          <a:noFill/>
        </p:spPr>
        <p:txBody>
          <a:bodyPr wrap="none" rtlCol="0">
            <a:spAutoFit/>
          </a:bodyPr>
          <a:lstStyle/>
          <a:p>
            <a:r>
              <a:rPr lang="en-GB" sz="4800" b="1" dirty="0">
                <a:solidFill>
                  <a:srgbClr val="FF0000"/>
                </a:solidFill>
              </a:rPr>
              <a:t>GPU</a:t>
            </a:r>
          </a:p>
        </p:txBody>
      </p:sp>
      <p:sp>
        <p:nvSpPr>
          <p:cNvPr id="4" name="Slide Number Placeholder 3">
            <a:extLst>
              <a:ext uri="{FF2B5EF4-FFF2-40B4-BE49-F238E27FC236}">
                <a16:creationId xmlns:a16="http://schemas.microsoft.com/office/drawing/2014/main" id="{69A7561C-EA53-A74D-96BE-0CDDB0AE8FC9}"/>
              </a:ext>
            </a:extLst>
          </p:cNvPr>
          <p:cNvSpPr>
            <a:spLocks noGrp="1"/>
          </p:cNvSpPr>
          <p:nvPr>
            <p:ph type="sldNum" sz="quarter" idx="12"/>
          </p:nvPr>
        </p:nvSpPr>
        <p:spPr/>
        <p:txBody>
          <a:bodyPr/>
          <a:lstStyle/>
          <a:p>
            <a:fld id="{10338BC4-165C-45BE-83FF-C9C7D8E962C5}" type="slidenum">
              <a:rPr lang="en-GB" smtClean="0"/>
              <a:pPr/>
              <a:t>46</a:t>
            </a:fld>
            <a:endParaRPr lang="en-GB"/>
          </a:p>
        </p:txBody>
      </p:sp>
    </p:spTree>
    <p:extLst>
      <p:ext uri="{BB962C8B-B14F-4D97-AF65-F5344CB8AC3E}">
        <p14:creationId xmlns:p14="http://schemas.microsoft.com/office/powerpoint/2010/main" val="2370316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40000" lnSpcReduction="20000"/>
          </a:bodyPr>
          <a:lstStyle/>
          <a:p>
            <a:pPr marL="0" indent="0">
              <a:buNone/>
            </a:pPr>
            <a:r>
              <a:rPr lang="en-GB" dirty="0">
                <a:latin typeface="Courier" pitchFamily="2" charset="0"/>
              </a:rPr>
              <a:t>[br-smcintoshsmith@pascal-002 </a:t>
            </a:r>
            <a:r>
              <a:rPr lang="en-GB" dirty="0" err="1">
                <a:latin typeface="Courier" pitchFamily="2" charset="0"/>
              </a:rPr>
              <a:t>DeviceInfo</a:t>
            </a:r>
            <a:r>
              <a:rPr lang="en-GB" dirty="0">
                <a:latin typeface="Courier" pitchFamily="2" charset="0"/>
              </a:rPr>
              <a:t>]$ more deviceinfo.o16106 </a:t>
            </a: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Number of OpenCL platforms: 1</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a:p>
            <a:pPr marL="0" indent="0">
              <a:buNone/>
            </a:pPr>
            <a:r>
              <a:rPr lang="en-GB" dirty="0">
                <a:latin typeface="Courier" pitchFamily="2" charset="0"/>
              </a:rPr>
              <a:t>Platform: Intel(R) CPU Runtime for OpenCL(TM) Applications</a:t>
            </a:r>
          </a:p>
          <a:p>
            <a:pPr marL="0" indent="0">
              <a:buNone/>
            </a:pPr>
            <a:r>
              <a:rPr lang="en-GB" dirty="0">
                <a:latin typeface="Courier" pitchFamily="2" charset="0"/>
              </a:rPr>
              <a:t>Vendor: Intel(R) Corporation</a:t>
            </a:r>
          </a:p>
          <a:p>
            <a:pPr marL="0" indent="0">
              <a:buNone/>
            </a:pPr>
            <a:r>
              <a:rPr lang="en-GB" dirty="0">
                <a:latin typeface="Courier" pitchFamily="2" charset="0"/>
              </a:rPr>
              <a:t>Version: OpenCL 2.1 LINUX</a:t>
            </a:r>
          </a:p>
          <a:p>
            <a:pPr marL="0" indent="0">
              <a:buNone/>
            </a:pPr>
            <a:r>
              <a:rPr lang="en-GB" dirty="0">
                <a:latin typeface="Courier" pitchFamily="2" charset="0"/>
              </a:rPr>
              <a:t>Number of devices: 1</a:t>
            </a:r>
          </a:p>
          <a:p>
            <a:pPr marL="0" indent="0">
              <a:buNone/>
            </a:pPr>
            <a:r>
              <a:rPr lang="en-GB" dirty="0">
                <a:latin typeface="Courier" pitchFamily="2" charset="0"/>
              </a:rPr>
              <a:t>-------------------------</a:t>
            </a:r>
          </a:p>
          <a:p>
            <a:pPr marL="0" indent="0">
              <a:buNone/>
            </a:pPr>
            <a:r>
              <a:rPr lang="en-GB" dirty="0">
                <a:latin typeface="Courier" pitchFamily="2" charset="0"/>
              </a:rPr>
              <a:t>Name: Intel(R) Xeon(R) CPU E5-2695 v4 @ 2.10GHz</a:t>
            </a:r>
          </a:p>
          <a:p>
            <a:pPr marL="0" indent="0">
              <a:buNone/>
            </a:pPr>
            <a:r>
              <a:rPr lang="en-GB" dirty="0">
                <a:latin typeface="Courier" pitchFamily="2" charset="0"/>
              </a:rPr>
              <a:t>Version: OpenCL C 2.0 </a:t>
            </a:r>
          </a:p>
          <a:p>
            <a:pPr marL="0" indent="0">
              <a:buNone/>
            </a:pPr>
            <a:r>
              <a:rPr lang="en-GB" dirty="0">
                <a:latin typeface="Courier" pitchFamily="2" charset="0"/>
              </a:rPr>
              <a:t>Max. Compute Units: 36</a:t>
            </a:r>
          </a:p>
          <a:p>
            <a:pPr marL="0" indent="0">
              <a:buNone/>
            </a:pPr>
            <a:r>
              <a:rPr lang="en-GB" dirty="0">
                <a:latin typeface="Courier" pitchFamily="2" charset="0"/>
              </a:rPr>
              <a:t>Local Memory Size: 32 KB</a:t>
            </a:r>
          </a:p>
          <a:p>
            <a:pPr marL="0" indent="0">
              <a:buNone/>
            </a:pPr>
            <a:r>
              <a:rPr lang="en-GB" dirty="0">
                <a:latin typeface="Courier" pitchFamily="2" charset="0"/>
              </a:rPr>
              <a:t>Global Memory Size: 128823 MB</a:t>
            </a:r>
          </a:p>
          <a:p>
            <a:pPr marL="0" indent="0">
              <a:buNone/>
            </a:pPr>
            <a:r>
              <a:rPr lang="en-GB" dirty="0">
                <a:latin typeface="Courier" pitchFamily="2" charset="0"/>
              </a:rPr>
              <a:t>Max </a:t>
            </a:r>
            <a:r>
              <a:rPr lang="en-GB" dirty="0" err="1">
                <a:latin typeface="Courier" pitchFamily="2" charset="0"/>
              </a:rPr>
              <a:t>Alloc</a:t>
            </a:r>
            <a:r>
              <a:rPr lang="en-GB" dirty="0">
                <a:latin typeface="Courier" pitchFamily="2" charset="0"/>
              </a:rPr>
              <a:t> Size: 32205 MB</a:t>
            </a:r>
          </a:p>
          <a:p>
            <a:pPr marL="0" indent="0">
              <a:buNone/>
            </a:pPr>
            <a:r>
              <a:rPr lang="en-GB" dirty="0">
                <a:latin typeface="Courier" pitchFamily="2" charset="0"/>
              </a:rPr>
              <a:t>Max Work-group Total Size: 8192</a:t>
            </a:r>
          </a:p>
          <a:p>
            <a:pPr marL="0" indent="0">
              <a:buNone/>
            </a:pPr>
            <a:r>
              <a:rPr lang="en-GB" dirty="0">
                <a:latin typeface="Courier" pitchFamily="2" charset="0"/>
              </a:rPr>
              <a:t>Max Work-group Dims: ( 8192 8192 8192 )</a:t>
            </a:r>
          </a:p>
          <a:p>
            <a:pPr marL="0" indent="0">
              <a:buNone/>
            </a:pPr>
            <a:r>
              <a:rPr lang="en-GB" dirty="0">
                <a:latin typeface="Courier" pitchFamily="2" charset="0"/>
              </a:rPr>
              <a:t>-------------------------</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p:txBody>
      </p:sp>
      <p:sp>
        <p:nvSpPr>
          <p:cNvPr id="4" name="TextBox 3">
            <a:extLst>
              <a:ext uri="{FF2B5EF4-FFF2-40B4-BE49-F238E27FC236}">
                <a16:creationId xmlns:a16="http://schemas.microsoft.com/office/drawing/2014/main" id="{EDA77C4E-1DBC-DE4A-B69C-9E758FDE258A}"/>
              </a:ext>
            </a:extLst>
          </p:cNvPr>
          <p:cNvSpPr txBox="1"/>
          <p:nvPr/>
        </p:nvSpPr>
        <p:spPr>
          <a:xfrm>
            <a:off x="7020272" y="3140968"/>
            <a:ext cx="1338828" cy="830997"/>
          </a:xfrm>
          <a:prstGeom prst="rect">
            <a:avLst/>
          </a:prstGeom>
          <a:noFill/>
        </p:spPr>
        <p:txBody>
          <a:bodyPr wrap="none" rtlCol="0">
            <a:spAutoFit/>
          </a:bodyPr>
          <a:lstStyle/>
          <a:p>
            <a:r>
              <a:rPr lang="en-GB" sz="4800" b="1" dirty="0">
                <a:solidFill>
                  <a:srgbClr val="FF0000"/>
                </a:solidFill>
              </a:rPr>
              <a:t>CPU</a:t>
            </a:r>
          </a:p>
        </p:txBody>
      </p:sp>
      <p:sp>
        <p:nvSpPr>
          <p:cNvPr id="5" name="Slide Number Placeholder 4">
            <a:extLst>
              <a:ext uri="{FF2B5EF4-FFF2-40B4-BE49-F238E27FC236}">
                <a16:creationId xmlns:a16="http://schemas.microsoft.com/office/drawing/2014/main" id="{3B290FB9-C5A6-4A4E-AA89-75922A1F8CF6}"/>
              </a:ext>
            </a:extLst>
          </p:cNvPr>
          <p:cNvSpPr>
            <a:spLocks noGrp="1"/>
          </p:cNvSpPr>
          <p:nvPr>
            <p:ph type="sldNum" sz="quarter" idx="12"/>
          </p:nvPr>
        </p:nvSpPr>
        <p:spPr/>
        <p:txBody>
          <a:bodyPr/>
          <a:lstStyle/>
          <a:p>
            <a:fld id="{10338BC4-165C-45BE-83FF-C9C7D8E962C5}" type="slidenum">
              <a:rPr lang="en-GB" smtClean="0"/>
              <a:pPr/>
              <a:t>47</a:t>
            </a:fld>
            <a:endParaRPr lang="en-GB"/>
          </a:p>
        </p:txBody>
      </p:sp>
    </p:spTree>
    <p:extLst>
      <p:ext uri="{BB962C8B-B14F-4D97-AF65-F5344CB8AC3E}">
        <p14:creationId xmlns:p14="http://schemas.microsoft.com/office/powerpoint/2010/main" val="1481111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
        <p:nvSpPr>
          <p:cNvPr id="4" name="Slide Number Placeholder 3">
            <a:extLst>
              <a:ext uri="{FF2B5EF4-FFF2-40B4-BE49-F238E27FC236}">
                <a16:creationId xmlns:a16="http://schemas.microsoft.com/office/drawing/2014/main" id="{9A54235D-BE4D-3846-8C54-DE859A4216E8}"/>
              </a:ext>
            </a:extLst>
          </p:cNvPr>
          <p:cNvSpPr>
            <a:spLocks noGrp="1"/>
          </p:cNvSpPr>
          <p:nvPr>
            <p:ph type="sldNum" sz="quarter" idx="12"/>
          </p:nvPr>
        </p:nvSpPr>
        <p:spPr/>
        <p:txBody>
          <a:bodyPr/>
          <a:lstStyle/>
          <a:p>
            <a:fld id="{10338BC4-165C-45BE-83FF-C9C7D8E962C5}" type="slidenum">
              <a:rPr lang="en-GB" smtClean="0"/>
              <a:pPr/>
              <a:t>48</a:t>
            </a:fld>
            <a:endParaRPr lang="en-GB"/>
          </a:p>
        </p:txBody>
      </p:sp>
    </p:spTree>
    <p:extLst>
      <p:ext uri="{BB962C8B-B14F-4D97-AF65-F5344CB8AC3E}">
        <p14:creationId xmlns:p14="http://schemas.microsoft.com/office/powerpoint/2010/main" val="2530955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C function</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N)</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a:solidFill>
                  <a:schemeClr val="accent2"/>
                </a:solidFill>
                <a:latin typeface="Courier New Bold"/>
                <a:cs typeface="Courier New Bold"/>
              </a:rPr>
              <a:t>for</a:t>
            </a: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=0; </a:t>
            </a:r>
            <a:r>
              <a:rPr lang="en-GB" sz="2800" b="1" spc="-150" dirty="0" err="1">
                <a:latin typeface="Courier New Bold"/>
                <a:cs typeface="Courier New Bold"/>
              </a:rPr>
              <a:t>i</a:t>
            </a:r>
            <a:r>
              <a:rPr lang="en-GB" sz="2800" b="1" spc="-150" dirty="0">
                <a:latin typeface="Courier New Bold"/>
                <a:cs typeface="Courier New Bold"/>
              </a:rPr>
              <a:t>&lt;N; </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B7525E2D-266D-7C4A-ABC8-E135918670DB}"/>
              </a:ext>
            </a:extLst>
          </p:cNvPr>
          <p:cNvSpPr>
            <a:spLocks noGrp="1"/>
          </p:cNvSpPr>
          <p:nvPr>
            <p:ph type="sldNum" sz="quarter" idx="12"/>
          </p:nvPr>
        </p:nvSpPr>
        <p:spPr/>
        <p:txBody>
          <a:bodyPr/>
          <a:lstStyle/>
          <a:p>
            <a:fld id="{10338BC4-165C-45BE-83FF-C9C7D8E962C5}" type="slidenum">
              <a:rPr lang="en-GB" smtClean="0"/>
              <a:pPr/>
              <a:t>49</a:t>
            </a:fld>
            <a:endParaRPr lang="en-GB"/>
          </a:p>
        </p:txBody>
      </p:sp>
    </p:spTree>
    <p:extLst>
      <p:ext uri="{BB962C8B-B14F-4D97-AF65-F5344CB8AC3E}">
        <p14:creationId xmlns:p14="http://schemas.microsoft.com/office/powerpoint/2010/main" val="1984652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Course materials (CC-BY)</a:t>
            </a:r>
          </a:p>
        </p:txBody>
      </p:sp>
      <p:sp>
        <p:nvSpPr>
          <p:cNvPr id="8" name="Content Placeholder 7"/>
          <p:cNvSpPr>
            <a:spLocks noGrp="1"/>
          </p:cNvSpPr>
          <p:nvPr>
            <p:ph idx="1"/>
          </p:nvPr>
        </p:nvSpPr>
        <p:spPr>
          <a:xfrm>
            <a:off x="0" y="1600200"/>
            <a:ext cx="9144000" cy="4525963"/>
          </a:xfrm>
        </p:spPr>
        <p:txBody>
          <a:bodyPr>
            <a:normAutofit lnSpcReduction="10000"/>
          </a:bodyPr>
          <a:lstStyle/>
          <a:p>
            <a:pPr marL="0" indent="0" algn="ctr">
              <a:buNone/>
            </a:pPr>
            <a:endParaRPr lang="en-GB" sz="2400" dirty="0"/>
          </a:p>
          <a:p>
            <a:pPr marL="0" indent="0" algn="ctr">
              <a:buNone/>
            </a:pPr>
            <a:r>
              <a:rPr lang="en-GB" sz="2400" dirty="0">
                <a:hlinkClick r:id="rId2"/>
              </a:rPr>
              <a:t>https://github.com/UoB-HPC/opencl-training-slides</a:t>
            </a:r>
            <a:endParaRPr lang="en-GB" sz="2400" dirty="0"/>
          </a:p>
          <a:p>
            <a:pPr marL="0" indent="0" algn="ctr">
              <a:buNone/>
            </a:pPr>
            <a:endParaRPr lang="en-GB" sz="2400" dirty="0"/>
          </a:p>
          <a:p>
            <a:pPr marL="0" indent="0" algn="ctr">
              <a:buNone/>
            </a:pPr>
            <a:r>
              <a:rPr lang="en-GB" sz="2400" dirty="0">
                <a:hlinkClick r:id="rId3"/>
              </a:rPr>
              <a:t>https://github.com/UoB-HPC/opencl-training-code</a:t>
            </a:r>
            <a:endParaRPr lang="en-GB" sz="2400" dirty="0"/>
          </a:p>
          <a:p>
            <a:pPr marL="0" indent="0" algn="ctr">
              <a:buNone/>
            </a:pPr>
            <a:endParaRPr lang="en-GB" sz="2400" dirty="0"/>
          </a:p>
          <a:p>
            <a:pPr marL="0" indent="0" algn="ctr">
              <a:buNone/>
            </a:pPr>
            <a:r>
              <a:rPr lang="en-GB" sz="2400" dirty="0"/>
              <a:t>These may be updated during the course if necessary.</a:t>
            </a:r>
          </a:p>
          <a:p>
            <a:pPr marL="0" indent="0" algn="ctr">
              <a:buNone/>
            </a:pPr>
            <a:endParaRPr lang="en-GB" sz="2400" dirty="0"/>
          </a:p>
          <a:p>
            <a:pPr marL="0" indent="0" algn="ctr">
              <a:buNone/>
            </a:pPr>
            <a:r>
              <a:rPr lang="en-GB" sz="2400" dirty="0"/>
              <a:t>Code can be cloned to your own machines, or to the machine we’ll use for training: Isambard</a:t>
            </a:r>
          </a:p>
          <a:p>
            <a:pPr marL="0" indent="0" algn="ctr">
              <a:buNone/>
            </a:pPr>
            <a:endParaRPr lang="en-GB" sz="2400" dirty="0"/>
          </a:p>
          <a:p>
            <a:pPr marL="0" indent="0" algn="ctr">
              <a:buNone/>
            </a:pPr>
            <a:r>
              <a:rPr lang="en-GB" sz="1900" b="1" dirty="0">
                <a:latin typeface="Courier New" panose="02070309020205020404" pitchFamily="49" charset="0"/>
                <a:cs typeface="Courier New" panose="02070309020205020404" pitchFamily="49" charset="0"/>
              </a:rPr>
              <a:t>git clone https://</a:t>
            </a:r>
            <a:r>
              <a:rPr lang="en-GB" sz="1900" b="1" dirty="0" err="1">
                <a:latin typeface="Courier New" panose="02070309020205020404" pitchFamily="49" charset="0"/>
                <a:cs typeface="Courier New" panose="02070309020205020404" pitchFamily="49" charset="0"/>
              </a:rPr>
              <a:t>github.com</a:t>
            </a:r>
            <a:r>
              <a:rPr lang="en-GB" sz="1900" b="1" dirty="0">
                <a:latin typeface="Courier New" panose="02070309020205020404" pitchFamily="49" charset="0"/>
                <a:cs typeface="Courier New" panose="02070309020205020404" pitchFamily="49" charset="0"/>
              </a:rPr>
              <a:t>/UoB-HPC/</a:t>
            </a:r>
            <a:r>
              <a:rPr lang="en-GB" sz="1900" b="1" dirty="0" err="1">
                <a:latin typeface="Courier New" panose="02070309020205020404" pitchFamily="49" charset="0"/>
                <a:cs typeface="Courier New" panose="02070309020205020404" pitchFamily="49" charset="0"/>
              </a:rPr>
              <a:t>opencl</a:t>
            </a:r>
            <a:r>
              <a:rPr lang="en-GB" sz="1900" b="1" dirty="0">
                <a:latin typeface="Courier New" panose="02070309020205020404" pitchFamily="49" charset="0"/>
                <a:cs typeface="Courier New" panose="02070309020205020404" pitchFamily="49" charset="0"/>
              </a:rPr>
              <a:t>-training-</a:t>
            </a:r>
            <a:r>
              <a:rPr lang="en-GB" sz="1900" b="1" dirty="0" err="1">
                <a:latin typeface="Courier New" panose="02070309020205020404" pitchFamily="49" charset="0"/>
                <a:cs typeface="Courier New" panose="02070309020205020404" pitchFamily="49" charset="0"/>
              </a:rPr>
              <a:t>code.git</a:t>
            </a:r>
            <a:endParaRPr lang="en-GB" sz="1900" b="1" dirty="0">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2D5968DB-935B-F645-A853-862667029D13}"/>
              </a:ext>
            </a:extLst>
          </p:cNvPr>
          <p:cNvSpPr>
            <a:spLocks noGrp="1"/>
          </p:cNvSpPr>
          <p:nvPr>
            <p:ph type="sldNum" sz="quarter" idx="12"/>
          </p:nvPr>
        </p:nvSpPr>
        <p:spPr/>
        <p:txBody>
          <a:bodyPr/>
          <a:lstStyle/>
          <a:p>
            <a:fld id="{10338BC4-165C-45BE-83FF-C9C7D8E962C5}" type="slidenum">
              <a:rPr lang="en-GB" smtClean="0"/>
              <a:pPr/>
              <a:t>5</a:t>
            </a:fld>
            <a:endParaRPr lang="en-GB"/>
          </a:p>
        </p:txBody>
      </p:sp>
    </p:spTree>
    <p:extLst>
      <p:ext uri="{BB962C8B-B14F-4D97-AF65-F5344CB8AC3E}">
        <p14:creationId xmlns:p14="http://schemas.microsoft.com/office/powerpoint/2010/main" val="4001687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43F05BCE-1540-5748-82FD-3C356C022F2D}"/>
              </a:ext>
            </a:extLst>
          </p:cNvPr>
          <p:cNvSpPr>
            <a:spLocks noGrp="1"/>
          </p:cNvSpPr>
          <p:nvPr>
            <p:ph type="sldNum" sz="quarter" idx="12"/>
          </p:nvPr>
        </p:nvSpPr>
        <p:spPr/>
        <p:txBody>
          <a:bodyPr/>
          <a:lstStyle/>
          <a:p>
            <a:fld id="{10338BC4-165C-45BE-83FF-C9C7D8E962C5}" type="slidenum">
              <a:rPr lang="en-GB" smtClean="0"/>
              <a:pPr/>
              <a:t>50</a:t>
            </a:fld>
            <a:endParaRPr lang="en-GB"/>
          </a:p>
        </p:txBody>
      </p:sp>
    </p:spTree>
    <p:extLst>
      <p:ext uri="{BB962C8B-B14F-4D97-AF65-F5344CB8AC3E}">
        <p14:creationId xmlns:p14="http://schemas.microsoft.com/office/powerpoint/2010/main" val="2137935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main steps in all host programs:</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
        <p:nvSpPr>
          <p:cNvPr id="6" name="Slide Number Placeholder 5">
            <a:extLst>
              <a:ext uri="{FF2B5EF4-FFF2-40B4-BE49-F238E27FC236}">
                <a16:creationId xmlns:a16="http://schemas.microsoft.com/office/drawing/2014/main" id="{FE650183-62E4-014D-A1CC-53106234DB04}"/>
              </a:ext>
            </a:extLst>
          </p:cNvPr>
          <p:cNvSpPr>
            <a:spLocks noGrp="1"/>
          </p:cNvSpPr>
          <p:nvPr>
            <p:ph type="sldNum" sz="quarter" idx="12"/>
          </p:nvPr>
        </p:nvSpPr>
        <p:spPr/>
        <p:txBody>
          <a:bodyPr/>
          <a:lstStyle/>
          <a:p>
            <a:fld id="{10338BC4-165C-45BE-83FF-C9C7D8E962C5}" type="slidenum">
              <a:rPr lang="en-GB" smtClean="0"/>
              <a:pPr/>
              <a:t>51</a:t>
            </a:fld>
            <a:endParaRPr lang="en-GB"/>
          </a:p>
        </p:txBody>
      </p:sp>
    </p:spTree>
    <p:extLst>
      <p:ext uri="{BB962C8B-B14F-4D97-AF65-F5344CB8AC3E}">
        <p14:creationId xmlns:p14="http://schemas.microsoft.com/office/powerpoint/2010/main" val="22357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up)">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up)">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up)">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40E21AF8-FB2E-E648-A976-32A92EC3966F}"/>
              </a:ext>
            </a:extLst>
          </p:cNvPr>
          <p:cNvSpPr>
            <a:spLocks noGrp="1"/>
          </p:cNvSpPr>
          <p:nvPr>
            <p:ph type="sldNum" sz="quarter" idx="12"/>
          </p:nvPr>
        </p:nvSpPr>
        <p:spPr/>
        <p:txBody>
          <a:bodyPr/>
          <a:lstStyle/>
          <a:p>
            <a:fld id="{10338BC4-165C-45BE-83FF-C9C7D8E962C5}" type="slidenum">
              <a:rPr lang="en-GB" smtClean="0"/>
              <a:pPr/>
              <a:t>52</a:t>
            </a:fld>
            <a:endParaRPr lang="en-GB"/>
          </a:p>
        </p:txBody>
      </p:sp>
    </p:spTree>
    <p:extLst>
      <p:ext uri="{BB962C8B-B14F-4D97-AF65-F5344CB8AC3E}">
        <p14:creationId xmlns:p14="http://schemas.microsoft.com/office/powerpoint/2010/main" val="687070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b="1" u="sng" dirty="0">
                <a:solidFill>
                  <a:schemeClr val="accent6"/>
                </a:solidFill>
              </a:rPr>
              <a:t>platform</a:t>
            </a:r>
            <a:r>
              <a:rPr lang="en-GB" sz="2400" dirty="0"/>
              <a:t>:</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b="1" u="sng" dirty="0">
                <a:solidFill>
                  <a:schemeClr val="accent6"/>
                </a:solidFill>
              </a:rPr>
              <a:t>device</a:t>
            </a:r>
            <a:r>
              <a:rPr lang="en-GB" sz="2400" dirty="0">
                <a:solidFill>
                  <a:schemeClr val="accent6"/>
                </a:solidFill>
              </a:rPr>
              <a:t> </a:t>
            </a:r>
            <a:r>
              <a:rPr lang="en-GB" sz="2400" dirty="0"/>
              <a:t>the platform provides:</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context</a:t>
            </a:r>
            <a:r>
              <a:rPr lang="en-GB" sz="2400" dirty="0">
                <a:solidFill>
                  <a:schemeClr val="accent6"/>
                </a:solidFill>
              </a:rPr>
              <a:t> </a:t>
            </a:r>
            <a:r>
              <a:rPr lang="en-GB" sz="2400" dirty="0"/>
              <a:t>with a single device:</a:t>
            </a:r>
          </a:p>
          <a:p>
            <a:pPr marL="457200" lvl="1" indent="0">
              <a:buNone/>
            </a:pPr>
            <a:r>
              <a:rPr lang="en-GB" sz="2000" dirty="0">
                <a:latin typeface="Courier New Bold"/>
              </a:rPr>
              <a:t>context = </a:t>
            </a:r>
            <a:r>
              <a:rPr lang="en-GB" sz="2000" b="1"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b="1"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
        <p:nvSpPr>
          <p:cNvPr id="4" name="Slide Number Placeholder 3">
            <a:extLst>
              <a:ext uri="{FF2B5EF4-FFF2-40B4-BE49-F238E27FC236}">
                <a16:creationId xmlns:a16="http://schemas.microsoft.com/office/drawing/2014/main" id="{257EA2C6-152A-734F-A1C7-96F992C53564}"/>
              </a:ext>
            </a:extLst>
          </p:cNvPr>
          <p:cNvSpPr>
            <a:spLocks noGrp="1"/>
          </p:cNvSpPr>
          <p:nvPr>
            <p:ph type="sldNum" sz="quarter" idx="12"/>
          </p:nvPr>
        </p:nvSpPr>
        <p:spPr/>
        <p:txBody>
          <a:bodyPr/>
          <a:lstStyle/>
          <a:p>
            <a:fld id="{10338BC4-165C-45BE-83FF-C9C7D8E962C5}" type="slidenum">
              <a:rPr lang="en-GB" smtClean="0"/>
              <a:pPr/>
              <a:t>53</a:t>
            </a:fld>
            <a:endParaRPr lang="en-GB"/>
          </a:p>
        </p:txBody>
      </p:sp>
    </p:spTree>
    <p:extLst>
      <p:ext uri="{BB962C8B-B14F-4D97-AF65-F5344CB8AC3E}">
        <p14:creationId xmlns:p14="http://schemas.microsoft.com/office/powerpoint/2010/main" val="727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up)">
                                      <p:cBhvr>
                                        <p:cTn id="29" dur="500"/>
                                        <p:tgtEl>
                                          <p:spTgt spid="3">
                                            <p:txEl>
                                              <p:pRg st="12" end="1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up)">
                                      <p:cBhvr>
                                        <p:cTn id="32" dur="500"/>
                                        <p:tgtEl>
                                          <p:spTgt spid="3">
                                            <p:txEl>
                                              <p:pRg st="13" end="1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animEffect transition="in" filter="wipe(up)">
                                      <p:cBhvr>
                                        <p:cTn id="3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u="sng"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u="sng"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u="sng"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
        <p:nvSpPr>
          <p:cNvPr id="3" name="Slide Number Placeholder 2">
            <a:extLst>
              <a:ext uri="{FF2B5EF4-FFF2-40B4-BE49-F238E27FC236}">
                <a16:creationId xmlns:a16="http://schemas.microsoft.com/office/drawing/2014/main" id="{F1F87337-0D5A-2E49-884B-FEB2BE0FEED9}"/>
              </a:ext>
            </a:extLst>
          </p:cNvPr>
          <p:cNvSpPr>
            <a:spLocks noGrp="1"/>
          </p:cNvSpPr>
          <p:nvPr>
            <p:ph type="sldNum" sz="quarter" idx="12"/>
          </p:nvPr>
        </p:nvSpPr>
        <p:spPr/>
        <p:txBody>
          <a:bodyPr/>
          <a:lstStyle/>
          <a:p>
            <a:fld id="{10338BC4-165C-45BE-83FF-C9C7D8E962C5}" type="slidenum">
              <a:rPr lang="en-GB" smtClean="0"/>
              <a:pPr/>
              <a:t>54</a:t>
            </a:fld>
            <a:endParaRPr lang="en-GB"/>
          </a:p>
        </p:txBody>
      </p:sp>
    </p:spTree>
    <p:extLst>
      <p:ext uri="{BB962C8B-B14F-4D97-AF65-F5344CB8AC3E}">
        <p14:creationId xmlns:p14="http://schemas.microsoft.com/office/powerpoint/2010/main" val="836177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3D3D6BB7-202D-C340-9C3C-CBA7805A0B3D}"/>
              </a:ext>
            </a:extLst>
          </p:cNvPr>
          <p:cNvSpPr>
            <a:spLocks noGrp="1"/>
          </p:cNvSpPr>
          <p:nvPr>
            <p:ph type="sldNum" sz="quarter" idx="12"/>
          </p:nvPr>
        </p:nvSpPr>
        <p:spPr/>
        <p:txBody>
          <a:bodyPr/>
          <a:lstStyle/>
          <a:p>
            <a:fld id="{10338BC4-165C-45BE-83FF-C9C7D8E962C5}" type="slidenum">
              <a:rPr lang="en-GB" smtClean="0"/>
              <a:pPr/>
              <a:t>55</a:t>
            </a:fld>
            <a:endParaRPr lang="en-GB"/>
          </a:p>
        </p:txBody>
      </p:sp>
    </p:spTree>
    <p:extLst>
      <p:ext uri="{BB962C8B-B14F-4D97-AF65-F5344CB8AC3E}">
        <p14:creationId xmlns:p14="http://schemas.microsoft.com/office/powerpoint/2010/main" val="2262407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a:p>
            <a:r>
              <a:rPr lang="en-GB" sz="2200" dirty="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48B3881F-66F7-3743-B234-7DD8F56A49CB}"/>
              </a:ext>
            </a:extLst>
          </p:cNvPr>
          <p:cNvSpPr>
            <a:spLocks noGrp="1"/>
          </p:cNvSpPr>
          <p:nvPr>
            <p:ph type="sldNum" sz="quarter" idx="12"/>
          </p:nvPr>
        </p:nvSpPr>
        <p:spPr/>
        <p:txBody>
          <a:bodyPr/>
          <a:lstStyle/>
          <a:p>
            <a:fld id="{10338BC4-165C-45BE-83FF-C9C7D8E962C5}" type="slidenum">
              <a:rPr lang="en-GB" smtClean="0"/>
              <a:pPr/>
              <a:t>56</a:t>
            </a:fld>
            <a:endParaRPr lang="en-GB"/>
          </a:p>
        </p:txBody>
      </p:sp>
    </p:spTree>
    <p:extLst>
      <p:ext uri="{BB962C8B-B14F-4D97-AF65-F5344CB8AC3E}">
        <p14:creationId xmlns:p14="http://schemas.microsoft.com/office/powerpoint/2010/main" val="2154594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(OK for toy programs) or read from a file (for real applications).</a:t>
            </a:r>
          </a:p>
          <a:p>
            <a:endParaRPr lang="en-GB" sz="2400" dirty="0"/>
          </a:p>
          <a:p>
            <a:r>
              <a:rPr lang="en-GB" sz="2400" dirty="0"/>
              <a:t>Create the </a:t>
            </a:r>
            <a:r>
              <a:rPr lang="en-GB" sz="2400" b="1" u="sng" dirty="0">
                <a:solidFill>
                  <a:schemeClr val="accent6"/>
                </a:solidFill>
              </a:rPr>
              <a:t>program object</a:t>
            </a:r>
            <a:r>
              <a:rPr lang="en-GB" sz="2400" dirty="0">
                <a:solidFill>
                  <a:schemeClr val="accent6"/>
                </a:solidFill>
              </a:rPr>
              <a:t> </a:t>
            </a:r>
            <a:r>
              <a:rPr lang="en-GB" sz="2400" dirty="0">
                <a:solidFill>
                  <a:srgbClr val="800000"/>
                </a:solidFill>
              </a:rPr>
              <a:t>from your kernel source code</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b="1"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b="1" u="sng" dirty="0">
                <a:solidFill>
                  <a:schemeClr val="accent6"/>
                </a:solidFill>
              </a:rPr>
              <a:t>Compile</a:t>
            </a:r>
            <a:r>
              <a:rPr lang="en-GB" sz="2400" dirty="0">
                <a:solidFill>
                  <a:schemeClr val="accent6"/>
                </a:solidFill>
              </a:rPr>
              <a:t>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
        <p:nvSpPr>
          <p:cNvPr id="4" name="Slide Number Placeholder 3">
            <a:extLst>
              <a:ext uri="{FF2B5EF4-FFF2-40B4-BE49-F238E27FC236}">
                <a16:creationId xmlns:a16="http://schemas.microsoft.com/office/drawing/2014/main" id="{54E8BDE3-6805-C248-BF9B-E8EEF4D54F16}"/>
              </a:ext>
            </a:extLst>
          </p:cNvPr>
          <p:cNvSpPr>
            <a:spLocks noGrp="1"/>
          </p:cNvSpPr>
          <p:nvPr>
            <p:ph type="sldNum" sz="quarter" idx="12"/>
          </p:nvPr>
        </p:nvSpPr>
        <p:spPr/>
        <p:txBody>
          <a:bodyPr/>
          <a:lstStyle/>
          <a:p>
            <a:fld id="{10338BC4-165C-45BE-83FF-C9C7D8E962C5}" type="slidenum">
              <a:rPr lang="en-GB" smtClean="0"/>
              <a:pPr/>
              <a:t>57</a:t>
            </a:fld>
            <a:endParaRPr lang="en-GB"/>
          </a:p>
        </p:txBody>
      </p:sp>
    </p:spTree>
    <p:extLst>
      <p:ext uri="{BB962C8B-B14F-4D97-AF65-F5344CB8AC3E}">
        <p14:creationId xmlns:p14="http://schemas.microsoft.com/office/powerpoint/2010/main" val="5942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5" name="Slide Number Placeholder 14">
            <a:extLst>
              <a:ext uri="{FF2B5EF4-FFF2-40B4-BE49-F238E27FC236}">
                <a16:creationId xmlns:a16="http://schemas.microsoft.com/office/drawing/2014/main" id="{5ED78F27-8C30-4F4A-9C5E-E1550193ADF7}"/>
              </a:ext>
            </a:extLst>
          </p:cNvPr>
          <p:cNvSpPr>
            <a:spLocks noGrp="1"/>
          </p:cNvSpPr>
          <p:nvPr>
            <p:ph type="sldNum" sz="quarter" idx="12"/>
          </p:nvPr>
        </p:nvSpPr>
        <p:spPr/>
        <p:txBody>
          <a:bodyPr/>
          <a:lstStyle/>
          <a:p>
            <a:fld id="{10338BC4-165C-45BE-83FF-C9C7D8E962C5}" type="slidenum">
              <a:rPr lang="en-GB" smtClean="0"/>
              <a:pPr/>
              <a:t>58</a:t>
            </a:fld>
            <a:endParaRPr lang="en-GB"/>
          </a:p>
        </p:txBody>
      </p:sp>
    </p:spTree>
    <p:extLst>
      <p:ext uri="{BB962C8B-B14F-4D97-AF65-F5344CB8AC3E}">
        <p14:creationId xmlns:p14="http://schemas.microsoft.com/office/powerpoint/2010/main" val="2926917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b="1" u="sng" dirty="0">
                <a:solidFill>
                  <a:schemeClr val="accent6"/>
                </a:solidFill>
              </a:rPr>
              <a:t>error</a:t>
            </a:r>
            <a:r>
              <a:rPr lang="en-GB" sz="2400" b="1" u="sng" dirty="0">
                <a:solidFill>
                  <a:schemeClr val="accent2">
                    <a:lumMod val="60000"/>
                    <a:lumOff val="40000"/>
                  </a:schemeClr>
                </a:solidFill>
              </a:rPr>
              <a:t> </a:t>
            </a:r>
            <a:r>
              <a:rPr lang="en-GB" sz="2400" b="1" u="sng" dirty="0">
                <a:solidFill>
                  <a:schemeClr val="accent6"/>
                </a:solidFill>
              </a:rPr>
              <a:t>messages</a:t>
            </a:r>
            <a:r>
              <a:rPr lang="en-GB" sz="2400" dirty="0"/>
              <a:t>:</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b="1"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check all your OpenCL API error messages!</a:t>
            </a:r>
          </a:p>
          <a:p>
            <a:endParaRPr lang="en-GB" sz="2400" dirty="0"/>
          </a:p>
          <a:p>
            <a:r>
              <a:rPr lang="en-GB" sz="2400" dirty="0"/>
              <a:t>Easier in C++ with try/catch (see later)</a:t>
            </a:r>
          </a:p>
        </p:txBody>
      </p:sp>
      <p:sp>
        <p:nvSpPr>
          <p:cNvPr id="4" name="Slide Number Placeholder 3">
            <a:extLst>
              <a:ext uri="{FF2B5EF4-FFF2-40B4-BE49-F238E27FC236}">
                <a16:creationId xmlns:a16="http://schemas.microsoft.com/office/drawing/2014/main" id="{447816AF-2FD7-5342-A525-AE8E59081AEE}"/>
              </a:ext>
            </a:extLst>
          </p:cNvPr>
          <p:cNvSpPr>
            <a:spLocks noGrp="1"/>
          </p:cNvSpPr>
          <p:nvPr>
            <p:ph type="sldNum" sz="quarter" idx="12"/>
          </p:nvPr>
        </p:nvSpPr>
        <p:spPr/>
        <p:txBody>
          <a:bodyPr/>
          <a:lstStyle/>
          <a:p>
            <a:fld id="{10338BC4-165C-45BE-83FF-C9C7D8E962C5}" type="slidenum">
              <a:rPr lang="en-GB" smtClean="0"/>
              <a:pPr/>
              <a:t>59</a:t>
            </a:fld>
            <a:endParaRPr lang="en-GB"/>
          </a:p>
        </p:txBody>
      </p:sp>
    </p:spTree>
    <p:extLst>
      <p:ext uri="{BB962C8B-B14F-4D97-AF65-F5344CB8AC3E}">
        <p14:creationId xmlns:p14="http://schemas.microsoft.com/office/powerpoint/2010/main" val="402061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Course materials</a:t>
            </a:r>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it is useful to have:</a:t>
            </a:r>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85000" lnSpcReduction="20000"/>
          </a:bodyPr>
          <a:lstStyle/>
          <a:p>
            <a:pPr marL="0" indent="0">
              <a:buNone/>
            </a:pPr>
            <a:r>
              <a:rPr lang="en-GB" b="1" dirty="0"/>
              <a:t>OpenCL Reference Card</a:t>
            </a:r>
          </a:p>
          <a:p>
            <a:pPr marL="0" indent="0">
              <a:buNone/>
            </a:pPr>
            <a:endParaRPr lang="en-GB" b="1" dirty="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https://www.khronos.org/developers/reference-cards</a:t>
            </a:r>
            <a:endParaRPr lang="en-GB" dirty="0"/>
          </a:p>
          <a:p>
            <a:pPr marL="0" indent="0">
              <a:buNone/>
            </a:pPr>
            <a:endParaRPr lang="en-GB" dirty="0"/>
          </a:p>
          <a:p>
            <a:pPr marL="0" indent="0">
              <a:buNone/>
            </a:pPr>
            <a:r>
              <a:rPr lang="en-GB" dirty="0"/>
              <a:t>The v1.2 spec is also very readable and recommended to have on-hand:</a:t>
            </a:r>
          </a:p>
          <a:p>
            <a:pPr marL="0" indent="0">
              <a:buNone/>
            </a:pPr>
            <a:endParaRPr lang="en-GB" dirty="0"/>
          </a:p>
          <a:p>
            <a:pPr marL="0" indent="0">
              <a:buNone/>
            </a:pPr>
            <a:r>
              <a:rPr lang="en-GB" dirty="0">
                <a:hlinkClick r:id="rId5"/>
              </a:rPr>
              <a:t>https://www.khronos.org/registry/cl/specs/opencl-1.2.pdf</a:t>
            </a:r>
            <a:r>
              <a:rPr lang="en-GB" dirty="0"/>
              <a:t> </a:t>
            </a:r>
          </a:p>
        </p:txBody>
      </p:sp>
      <p:sp>
        <p:nvSpPr>
          <p:cNvPr id="2" name="Slide Number Placeholder 1">
            <a:extLst>
              <a:ext uri="{FF2B5EF4-FFF2-40B4-BE49-F238E27FC236}">
                <a16:creationId xmlns:a16="http://schemas.microsoft.com/office/drawing/2014/main" id="{2A87710D-C3CB-F448-AD1F-589325662782}"/>
              </a:ext>
            </a:extLst>
          </p:cNvPr>
          <p:cNvSpPr>
            <a:spLocks noGrp="1"/>
          </p:cNvSpPr>
          <p:nvPr>
            <p:ph type="sldNum" sz="quarter" idx="12"/>
          </p:nvPr>
        </p:nvSpPr>
        <p:spPr/>
        <p:txBody>
          <a:bodyPr/>
          <a:lstStyle/>
          <a:p>
            <a:fld id="{10338BC4-165C-45BE-83FF-C9C7D8E962C5}" type="slidenum">
              <a:rPr lang="en-GB" smtClean="0"/>
              <a:pPr/>
              <a:t>6</a:t>
            </a:fld>
            <a:endParaRPr lang="en-GB"/>
          </a:p>
        </p:txBody>
      </p:sp>
    </p:spTree>
    <p:extLst>
      <p:ext uri="{BB962C8B-B14F-4D97-AF65-F5344CB8AC3E}">
        <p14:creationId xmlns:p14="http://schemas.microsoft.com/office/powerpoint/2010/main" val="15076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
        <p:nvSpPr>
          <p:cNvPr id="4" name="Slide Number Placeholder 3">
            <a:extLst>
              <a:ext uri="{FF2B5EF4-FFF2-40B4-BE49-F238E27FC236}">
                <a16:creationId xmlns:a16="http://schemas.microsoft.com/office/drawing/2014/main" id="{8F0F8281-E804-0C43-BBA1-D3FB3926B7BB}"/>
              </a:ext>
            </a:extLst>
          </p:cNvPr>
          <p:cNvSpPr>
            <a:spLocks noGrp="1"/>
          </p:cNvSpPr>
          <p:nvPr>
            <p:ph type="sldNum" sz="quarter" idx="12"/>
          </p:nvPr>
        </p:nvSpPr>
        <p:spPr/>
        <p:txBody>
          <a:bodyPr/>
          <a:lstStyle/>
          <a:p>
            <a:fld id="{10338BC4-165C-45BE-83FF-C9C7D8E962C5}" type="slidenum">
              <a:rPr lang="en-GB" smtClean="0"/>
              <a:pPr/>
              <a:t>60</a:t>
            </a:fld>
            <a:endParaRPr lang="en-GB"/>
          </a:p>
        </p:txBody>
      </p:sp>
    </p:spTree>
    <p:extLst>
      <p:ext uri="{BB962C8B-B14F-4D97-AF65-F5344CB8AC3E}">
        <p14:creationId xmlns:p14="http://schemas.microsoft.com/office/powerpoint/2010/main" val="176049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[N], </a:t>
            </a:r>
            <a:r>
              <a:rPr lang="en-GB" sz="2000" dirty="0" err="1">
                <a:latin typeface="Courier New Bold"/>
              </a:rPr>
              <a:t>h_b</a:t>
            </a:r>
            <a:r>
              <a:rPr lang="en-GB" sz="2000" dirty="0">
                <a:latin typeface="Courier New Bold"/>
              </a:rPr>
              <a:t>[N], </a:t>
            </a:r>
            <a:r>
              <a:rPr lang="en-GB" sz="2000" dirty="0" err="1">
                <a:latin typeface="Courier New Bold"/>
              </a:rPr>
              <a:t>h_c</a:t>
            </a:r>
            <a:r>
              <a:rPr lang="en-GB" sz="2000" dirty="0">
                <a:latin typeface="Courier New Bold"/>
              </a:rPr>
              <a:t>[N];</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N;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d_b</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d_c</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
        <p:nvSpPr>
          <p:cNvPr id="4" name="Slide Number Placeholder 3">
            <a:extLst>
              <a:ext uri="{FF2B5EF4-FFF2-40B4-BE49-F238E27FC236}">
                <a16:creationId xmlns:a16="http://schemas.microsoft.com/office/drawing/2014/main" id="{132AA527-2EB4-6E43-BF0D-D97D5184C25C}"/>
              </a:ext>
            </a:extLst>
          </p:cNvPr>
          <p:cNvSpPr>
            <a:spLocks noGrp="1"/>
          </p:cNvSpPr>
          <p:nvPr>
            <p:ph type="sldNum" sz="quarter" idx="12"/>
          </p:nvPr>
        </p:nvSpPr>
        <p:spPr/>
        <p:txBody>
          <a:bodyPr/>
          <a:lstStyle/>
          <a:p>
            <a:fld id="{10338BC4-165C-45BE-83FF-C9C7D8E962C5}" type="slidenum">
              <a:rPr lang="en-GB" smtClean="0"/>
              <a:pPr/>
              <a:t>61</a:t>
            </a:fld>
            <a:endParaRPr lang="en-GB"/>
          </a:p>
        </p:txBody>
      </p:sp>
    </p:spTree>
    <p:extLst>
      <p:ext uri="{BB962C8B-B14F-4D97-AF65-F5344CB8AC3E}">
        <p14:creationId xmlns:p14="http://schemas.microsoft.com/office/powerpoint/2010/main" val="224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up)">
                                      <p:cBhvr>
                                        <p:cTn id="27" dur="500"/>
                                        <p:tgtEl>
                                          <p:spTgt spid="3">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up)">
                                      <p:cBhvr>
                                        <p:cTn id="30" dur="500"/>
                                        <p:tgtEl>
                                          <p:spTgt spid="3">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up)">
                                      <p:cBhvr>
                                        <p:cTn id="33" dur="500"/>
                                        <p:tgtEl>
                                          <p:spTgt spid="3">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up)">
                                      <p:cBhvr>
                                        <p:cTn id="36" dur="500"/>
                                        <p:tgtEl>
                                          <p:spTgt spid="3">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up)">
                                      <p:cBhvr>
                                        <p:cTn id="39" dur="500"/>
                                        <p:tgtEl>
                                          <p:spTgt spid="3">
                                            <p:txEl>
                                              <p:pRg st="11" end="11"/>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up)">
                                      <p:cBhvr>
                                        <p:cTn id="42" dur="500"/>
                                        <p:tgtEl>
                                          <p:spTgt spid="3">
                                            <p:txEl>
                                              <p:pRg st="12" end="12"/>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up)">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a:solidFill>
                  <a:schemeClr val="accent2"/>
                </a:solidFill>
              </a:rPr>
              <a:t>global </a:t>
            </a:r>
            <a:r>
              <a:rPr lang="en-GB" dirty="0"/>
              <a:t>memory.</a:t>
            </a:r>
          </a:p>
          <a:p>
            <a:pPr lvl="1">
              <a:lnSpc>
                <a:spcPct val="110000"/>
              </a:lnSpc>
            </a:pPr>
            <a:endParaRPr lang="en-GB" dirty="0"/>
          </a:p>
          <a:p>
            <a:pPr marL="0" indent="0">
              <a:lnSpc>
                <a:spcPct val="110000"/>
              </a:lnSpc>
              <a:buNone/>
            </a:pPr>
            <a:r>
              <a:rPr lang="en-GB" dirty="0"/>
              <a:t>There are two kinds of memory object</a:t>
            </a:r>
          </a:p>
          <a:p>
            <a:pPr>
              <a:lnSpc>
                <a:spcPct val="110000"/>
              </a:lnSpc>
            </a:pPr>
            <a:r>
              <a:rPr lang="en-GB" b="1" i="1" dirty="0">
                <a:solidFill>
                  <a:schemeClr val="accent2"/>
                </a:solidFill>
              </a:rPr>
              <a:t>Buffer</a:t>
            </a:r>
            <a:r>
              <a:rPr lang="en-GB" dirty="0">
                <a:solidFill>
                  <a:schemeClr val="accent2"/>
                </a:solidFill>
              </a:rPr>
              <a:t> </a:t>
            </a:r>
            <a:r>
              <a:rPr lang="en-GB" dirty="0"/>
              <a:t>object: </a:t>
            </a:r>
          </a:p>
          <a:p>
            <a:pPr lvl="1">
              <a:lnSpc>
                <a:spcPct val="110000"/>
              </a:lnSpc>
            </a:pPr>
            <a:r>
              <a:rPr lang="en-GB" dirty="0"/>
              <a:t>Defines a linear collection of bytes (“</a:t>
            </a:r>
            <a:r>
              <a:rPr lang="en-GB" i="1" dirty="0"/>
              <a:t>just a C array”</a:t>
            </a:r>
            <a:r>
              <a:rPr lang="en-GB" dirty="0"/>
              <a:t>).</a:t>
            </a:r>
          </a:p>
          <a:p>
            <a:pPr lvl="1">
              <a:lnSpc>
                <a:spcPct val="110000"/>
              </a:lnSpc>
            </a:pPr>
            <a:r>
              <a:rPr lang="en-GB" dirty="0"/>
              <a:t>The contents of buffer objects are fully exposed within kernels and can be accessed using pointers</a:t>
            </a:r>
          </a:p>
          <a:p>
            <a:pPr>
              <a:lnSpc>
                <a:spcPct val="110000"/>
              </a:lnSpc>
            </a:pPr>
            <a:endParaRPr lang="en-GB" b="1" i="1" dirty="0">
              <a:solidFill>
                <a:schemeClr val="accent2"/>
              </a:solidFill>
            </a:endParaRPr>
          </a:p>
          <a:p>
            <a:pPr>
              <a:lnSpc>
                <a:spcPct val="110000"/>
              </a:lnSpc>
            </a:pPr>
            <a:r>
              <a:rPr lang="en-GB" b="1" i="1" dirty="0">
                <a:solidFill>
                  <a:schemeClr val="accent2"/>
                </a:solidFill>
              </a:rPr>
              <a:t>Image</a:t>
            </a:r>
            <a:r>
              <a:rPr lang="en-GB" dirty="0">
                <a:solidFill>
                  <a:schemeClr val="accent2"/>
                </a:solidFill>
              </a:rPr>
              <a:t> </a:t>
            </a:r>
            <a:r>
              <a:rPr lang="en-GB" dirty="0"/>
              <a:t>object: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p>
          <a:p>
            <a:pPr lvl="1">
              <a:lnSpc>
                <a:spcPct val="110000"/>
              </a:lnSpc>
            </a:pPr>
            <a:r>
              <a:rPr lang="en-GB" dirty="0"/>
              <a:t>Used when interfacing with a graphics API such as OpenGL.  More on this later.</a:t>
            </a:r>
          </a:p>
        </p:txBody>
      </p:sp>
      <p:sp>
        <p:nvSpPr>
          <p:cNvPr id="4" name="Slide Number Placeholder 3">
            <a:extLst>
              <a:ext uri="{FF2B5EF4-FFF2-40B4-BE49-F238E27FC236}">
                <a16:creationId xmlns:a16="http://schemas.microsoft.com/office/drawing/2014/main" id="{FFD974A5-CBFE-1F48-A157-5BF3992D7C34}"/>
              </a:ext>
            </a:extLst>
          </p:cNvPr>
          <p:cNvSpPr>
            <a:spLocks noGrp="1"/>
          </p:cNvSpPr>
          <p:nvPr>
            <p:ph type="sldNum" sz="quarter" idx="12"/>
          </p:nvPr>
        </p:nvSpPr>
        <p:spPr/>
        <p:txBody>
          <a:bodyPr/>
          <a:lstStyle/>
          <a:p>
            <a:fld id="{10338BC4-165C-45BE-83FF-C9C7D8E962C5}" type="slidenum">
              <a:rPr lang="en-GB" smtClean="0"/>
              <a:pPr/>
              <a:t>62</a:t>
            </a:fld>
            <a:endParaRPr lang="en-GB"/>
          </a:p>
        </p:txBody>
      </p:sp>
    </p:spTree>
    <p:extLst>
      <p:ext uri="{BB962C8B-B14F-4D97-AF65-F5344CB8AC3E}">
        <p14:creationId xmlns:p14="http://schemas.microsoft.com/office/powerpoint/2010/main" val="25021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wipe(up)">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b="1" dirty="0" err="1">
                <a:solidFill>
                  <a:schemeClr val="accent1"/>
                </a:solidFill>
                <a:latin typeface="Courier New Bold"/>
              </a:rPr>
              <a:t>cl_mem</a:t>
            </a:r>
            <a:endParaRPr lang="en-GB" sz="2400" b="1"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[N], </a:t>
            </a:r>
            <a:r>
              <a:rPr lang="en-GB" sz="2400" dirty="0" err="1">
                <a:latin typeface="Courier New Bold"/>
              </a:rPr>
              <a:t>h_b</a:t>
            </a:r>
            <a:r>
              <a:rPr lang="en-GB" sz="2400" dirty="0">
                <a:latin typeface="Courier New Bold"/>
              </a:rPr>
              <a:t>[N];</a:t>
            </a:r>
          </a:p>
          <a:p>
            <a:pPr marL="357188" indent="-357188"/>
            <a:endParaRPr lang="en-GB" sz="2800" dirty="0"/>
          </a:p>
          <a:p>
            <a:pPr marL="357188" indent="-357188"/>
            <a:r>
              <a:rPr lang="en-GB" sz="2800" dirty="0"/>
              <a:t>Create the </a:t>
            </a:r>
            <a:r>
              <a:rPr lang="en-GB" sz="2800" b="1"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(float)*N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b="1"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9000BD3-0C2E-5147-894C-404A22062BEB}"/>
              </a:ext>
            </a:extLst>
          </p:cNvPr>
          <p:cNvSpPr>
            <a:spLocks noGrp="1"/>
          </p:cNvSpPr>
          <p:nvPr>
            <p:ph type="sldNum" sz="quarter" idx="12"/>
          </p:nvPr>
        </p:nvSpPr>
        <p:spPr/>
        <p:txBody>
          <a:bodyPr/>
          <a:lstStyle/>
          <a:p>
            <a:fld id="{10338BC4-165C-45BE-83FF-C9C7D8E962C5}" type="slidenum">
              <a:rPr lang="en-GB" smtClean="0"/>
              <a:pPr/>
              <a:t>63</a:t>
            </a:fld>
            <a:endParaRPr lang="en-GB"/>
          </a:p>
        </p:txBody>
      </p:sp>
    </p:spTree>
    <p:extLst>
      <p:ext uri="{BB962C8B-B14F-4D97-AF65-F5344CB8AC3E}">
        <p14:creationId xmlns:p14="http://schemas.microsoft.com/office/powerpoint/2010/main" val="3599516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solidFill>
                  <a:srgbClr val="00B050"/>
                </a:solidFill>
              </a:rPr>
              <a:t>device</a:t>
            </a:r>
          </a:p>
          <a:p>
            <a:pPr marL="357188" indent="-357188"/>
            <a:endParaRPr lang="en-GB" sz="2800" dirty="0"/>
          </a:p>
          <a:p>
            <a:pPr marL="357188" indent="-357188"/>
            <a:r>
              <a:rPr lang="en-GB" sz="2800" dirty="0"/>
              <a:t>Submit command to copy the result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on host,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b="1"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1D0F37E-EE25-5C45-9113-C80399312363}"/>
              </a:ext>
            </a:extLst>
          </p:cNvPr>
          <p:cNvSpPr>
            <a:spLocks noGrp="1"/>
          </p:cNvSpPr>
          <p:nvPr>
            <p:ph type="sldNum" sz="quarter" idx="12"/>
          </p:nvPr>
        </p:nvSpPr>
        <p:spPr/>
        <p:txBody>
          <a:bodyPr/>
          <a:lstStyle/>
          <a:p>
            <a:fld id="{10338BC4-165C-45BE-83FF-C9C7D8E962C5}" type="slidenum">
              <a:rPr lang="en-GB" smtClean="0"/>
              <a:pPr/>
              <a:t>64</a:t>
            </a:fld>
            <a:endParaRPr lang="en-GB"/>
          </a:p>
        </p:txBody>
      </p:sp>
    </p:spTree>
    <p:extLst>
      <p:ext uri="{BB962C8B-B14F-4D97-AF65-F5344CB8AC3E}">
        <p14:creationId xmlns:p14="http://schemas.microsoft.com/office/powerpoint/2010/main" val="4155376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u="sng" dirty="0">
                <a:solidFill>
                  <a:schemeClr val="accent2"/>
                </a:solidFill>
              </a:rPr>
              <a:t>kernel object</a:t>
            </a:r>
            <a:r>
              <a:rPr lang="en-GB" sz="2800" dirty="0">
                <a:solidFill>
                  <a:schemeClr val="accent2"/>
                </a:solidFill>
              </a:rPr>
              <a: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1100" dirty="0"/>
          </a:p>
          <a:p>
            <a:pPr marL="96838" lvl="1" indent="0" algn="ctr">
              <a:buNone/>
            </a:pPr>
            <a:r>
              <a:rPr lang="en-GB" sz="2200" dirty="0">
                <a:latin typeface="Courier New Bold"/>
              </a:rPr>
              <a:t>kernel = </a:t>
            </a:r>
            <a:r>
              <a:rPr lang="en-GB" sz="2200" b="1"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b="1" dirty="0">
                <a:solidFill>
                  <a:srgbClr val="FF0000"/>
                </a:solidFill>
              </a:rPr>
              <a:t>Attach arguments</a:t>
            </a:r>
            <a:r>
              <a:rPr lang="en-GB" sz="2800" dirty="0"/>
              <a:t> of the kernel function “</a:t>
            </a:r>
            <a:r>
              <a:rPr lang="en-GB" sz="2800" dirty="0" err="1"/>
              <a:t>vadd</a:t>
            </a:r>
            <a:r>
              <a:rPr lang="en-GB" sz="2800" dirty="0"/>
              <a:t>” to memory objects:</a:t>
            </a:r>
          </a:p>
          <a:p>
            <a:pPr marL="457200" indent="-457200"/>
            <a:endParaRPr lang="en-GB" sz="1100" dirty="0">
              <a:latin typeface="Courier New Bold"/>
            </a:endParaRP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p:txBody>
      </p:sp>
      <p:sp>
        <p:nvSpPr>
          <p:cNvPr id="4" name="Slide Number Placeholder 3">
            <a:extLst>
              <a:ext uri="{FF2B5EF4-FFF2-40B4-BE49-F238E27FC236}">
                <a16:creationId xmlns:a16="http://schemas.microsoft.com/office/drawing/2014/main" id="{FA075BDF-955C-BA4F-BAA2-76C883137244}"/>
              </a:ext>
            </a:extLst>
          </p:cNvPr>
          <p:cNvSpPr>
            <a:spLocks noGrp="1"/>
          </p:cNvSpPr>
          <p:nvPr>
            <p:ph type="sldNum" sz="quarter" idx="12"/>
          </p:nvPr>
        </p:nvSpPr>
        <p:spPr/>
        <p:txBody>
          <a:bodyPr/>
          <a:lstStyle/>
          <a:p>
            <a:fld id="{10338BC4-165C-45BE-83FF-C9C7D8E962C5}" type="slidenum">
              <a:rPr lang="en-GB" smtClean="0"/>
              <a:pPr/>
              <a:t>65</a:t>
            </a:fld>
            <a:endParaRPr lang="en-GB"/>
          </a:p>
        </p:txBody>
      </p:sp>
    </p:spTree>
    <p:extLst>
      <p:ext uri="{BB962C8B-B14F-4D97-AF65-F5344CB8AC3E}">
        <p14:creationId xmlns:p14="http://schemas.microsoft.com/office/powerpoint/2010/main" val="17044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up)">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a:t>
            </a:r>
            <a:r>
              <a:rPr lang="en-GB" sz="2400" dirty="0">
                <a:solidFill>
                  <a:schemeClr val="accent2"/>
                </a:solidFill>
              </a:rPr>
              <a:t>host</a:t>
            </a:r>
            <a:r>
              <a:rPr lang="en-GB" sz="2400" dirty="0"/>
              <a:t> memory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 from the host's point of view):</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h_b</a:t>
            </a:r>
            <a:r>
              <a:rPr lang="en-GB" sz="2000" dirty="0">
                <a:latin typeface="Courier New Bold"/>
              </a:rPr>
              <a:t>, 0, NULL, NULL</a:t>
            </a:r>
            <a:r>
              <a:rPr lang="en-GB" sz="2000" dirty="0">
                <a:solidFill>
                  <a:prstClr val="white"/>
                </a:solidFill>
                <a:latin typeface="Letter Gothic Std"/>
              </a:rPr>
              <a:t>);</a:t>
            </a:r>
            <a:endParaRPr lang="en-GB" sz="2400" dirty="0">
              <a:latin typeface="Letter Gothic Std"/>
            </a:endParaRP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clEnqueueNDRangeKernel</a:t>
            </a:r>
            <a:r>
              <a:rPr lang="en-GB" sz="2000" dirty="0">
                <a:latin typeface="Courier New Bold"/>
              </a:rPr>
              <a:t>(commands, kernel, 1,</a:t>
            </a:r>
          </a:p>
          <a:p>
            <a:pPr marL="457200" lvl="1" indent="0">
              <a:buNone/>
            </a:pPr>
            <a:r>
              <a:rPr lang="en-GB" sz="2000" dirty="0">
                <a:latin typeface="Courier New Bold"/>
              </a:rPr>
              <a:t>               NULL, &amp;global, &amp;local, 0, NULL, NULL);</a:t>
            </a:r>
          </a:p>
        </p:txBody>
      </p:sp>
      <p:sp>
        <p:nvSpPr>
          <p:cNvPr id="4" name="Slide Number Placeholder 3">
            <a:extLst>
              <a:ext uri="{FF2B5EF4-FFF2-40B4-BE49-F238E27FC236}">
                <a16:creationId xmlns:a16="http://schemas.microsoft.com/office/drawing/2014/main" id="{46F4A19E-EDD4-D74B-AC60-B7F7A027DAAE}"/>
              </a:ext>
            </a:extLst>
          </p:cNvPr>
          <p:cNvSpPr>
            <a:spLocks noGrp="1"/>
          </p:cNvSpPr>
          <p:nvPr>
            <p:ph type="sldNum" sz="quarter" idx="12"/>
          </p:nvPr>
        </p:nvSpPr>
        <p:spPr/>
        <p:txBody>
          <a:bodyPr/>
          <a:lstStyle/>
          <a:p>
            <a:fld id="{10338BC4-165C-45BE-83FF-C9C7D8E962C5}" type="slidenum">
              <a:rPr lang="en-GB" smtClean="0"/>
              <a:pPr/>
              <a:t>66</a:t>
            </a:fld>
            <a:endParaRPr lang="en-GB"/>
          </a:p>
        </p:txBody>
      </p:sp>
    </p:spTree>
    <p:extLst>
      <p:ext uri="{BB962C8B-B14F-4D97-AF65-F5344CB8AC3E}">
        <p14:creationId xmlns:p14="http://schemas.microsoft.com/office/powerpoint/2010/main" val="20591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up)">
                                      <p:cBhvr>
                                        <p:cTn id="10" dur="500"/>
                                        <p:tgtEl>
                                          <p:spTgt spid="3">
                                            <p:txEl>
                                              <p:pRg st="9" end="9"/>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up)">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will have completed before this read can begin.</a:t>
            </a:r>
          </a:p>
          <a:p>
            <a:pPr marL="357188" indent="-357188"/>
            <a:endParaRPr lang="en-GB" sz="2400" dirty="0"/>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clEnqueueReadBuffer</a:t>
            </a:r>
            <a:r>
              <a:rPr lang="en-GB" sz="2000" dirty="0">
                <a:latin typeface="Courier New Bold"/>
              </a:rPr>
              <a:t>(commands,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h_c</a:t>
            </a:r>
            <a:r>
              <a:rPr lang="en-GB" sz="2000" dirty="0">
                <a:latin typeface="Courier New Bold"/>
              </a:rPr>
              <a:t>, 0, NULL, NULL);</a:t>
            </a:r>
          </a:p>
        </p:txBody>
      </p:sp>
      <p:sp>
        <p:nvSpPr>
          <p:cNvPr id="4" name="Slide Number Placeholder 3">
            <a:extLst>
              <a:ext uri="{FF2B5EF4-FFF2-40B4-BE49-F238E27FC236}">
                <a16:creationId xmlns:a16="http://schemas.microsoft.com/office/drawing/2014/main" id="{A2A740FC-4FC8-5A4E-BE55-D6648A8CBA5B}"/>
              </a:ext>
            </a:extLst>
          </p:cNvPr>
          <p:cNvSpPr>
            <a:spLocks noGrp="1"/>
          </p:cNvSpPr>
          <p:nvPr>
            <p:ph type="sldNum" sz="quarter" idx="12"/>
          </p:nvPr>
        </p:nvSpPr>
        <p:spPr/>
        <p:txBody>
          <a:bodyPr/>
          <a:lstStyle/>
          <a:p>
            <a:fld id="{10338BC4-165C-45BE-83FF-C9C7D8E962C5}" type="slidenum">
              <a:rPr lang="en-GB" smtClean="0"/>
              <a:pPr/>
              <a:t>67</a:t>
            </a:fld>
            <a:endParaRPr lang="en-GB"/>
          </a:p>
        </p:txBody>
      </p:sp>
    </p:spTree>
    <p:extLst>
      <p:ext uri="{BB962C8B-B14F-4D97-AF65-F5344CB8AC3E}">
        <p14:creationId xmlns:p14="http://schemas.microsoft.com/office/powerpoint/2010/main" val="2090213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2" name="Slide Number Placeholder 1">
            <a:extLst>
              <a:ext uri="{FF2B5EF4-FFF2-40B4-BE49-F238E27FC236}">
                <a16:creationId xmlns:a16="http://schemas.microsoft.com/office/drawing/2014/main" id="{ED42F7BB-E63A-6B4D-B9A8-08AF028D0A43}"/>
              </a:ext>
            </a:extLst>
          </p:cNvPr>
          <p:cNvSpPr>
            <a:spLocks noGrp="1"/>
          </p:cNvSpPr>
          <p:nvPr>
            <p:ph type="sldNum" sz="quarter" idx="12"/>
          </p:nvPr>
        </p:nvSpPr>
        <p:spPr/>
        <p:txBody>
          <a:bodyPr/>
          <a:lstStyle/>
          <a:p>
            <a:fld id="{10338BC4-165C-45BE-83FF-C9C7D8E962C5}" type="slidenum">
              <a:rPr lang="en-GB" smtClean="0"/>
              <a:pPr/>
              <a:t>68</a:t>
            </a:fld>
            <a:endParaRPr lang="en-GB"/>
          </a:p>
        </p:txBody>
      </p:sp>
    </p:spTree>
    <p:extLst>
      <p:ext uri="{BB962C8B-B14F-4D97-AF65-F5344CB8AC3E}">
        <p14:creationId xmlns:p14="http://schemas.microsoft.com/office/powerpoint/2010/main" val="436202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4572000" y="1556792"/>
            <a:ext cx="4464496" cy="5301208"/>
          </a:xfrm>
          <a:solidFill>
            <a:srgbClr val="FFFFFF"/>
          </a:solidFill>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5" name="Content Placeholder 4"/>
          <p:cNvSpPr>
            <a:spLocks noGrp="1"/>
          </p:cNvSpPr>
          <p:nvPr>
            <p:ph sz="half" idx="1"/>
          </p:nvPr>
        </p:nvSpPr>
        <p:spPr>
          <a:xfrm>
            <a:off x="107504" y="1556792"/>
            <a:ext cx="4388296" cy="5112568"/>
          </a:xfrm>
          <a:solidFill>
            <a:schemeClr val="bg1"/>
          </a:solidFill>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13" name="Rectangle 13"/>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7" name="Rectangle 5"/>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4" name="Title 3"/>
          <p:cNvSpPr>
            <a:spLocks noGrp="1"/>
          </p:cNvSpPr>
          <p:nvPr>
            <p:ph type="title"/>
          </p:nvPr>
        </p:nvSpPr>
        <p:spPr/>
        <p:txBody>
          <a:bodyPr/>
          <a:lstStyle/>
          <a:p>
            <a:r>
              <a:rPr lang="en-GB" dirty="0"/>
              <a:t>Vector Addition – Host Program</a:t>
            </a:r>
          </a:p>
        </p:txBody>
      </p:sp>
      <p:sp>
        <p:nvSpPr>
          <p:cNvPr id="11" name="Rectangle 7"/>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9"/>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Text Box 10"/>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2) Create and build the program</a:t>
            </a:r>
          </a:p>
        </p:txBody>
      </p:sp>
      <p:sp>
        <p:nvSpPr>
          <p:cNvPr id="12" name="Text Box 8"/>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3) Define memory objects</a:t>
            </a:r>
          </a:p>
        </p:txBody>
      </p:sp>
      <p:sp>
        <p:nvSpPr>
          <p:cNvPr id="14" name="Text Box 14"/>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4) Create and setup kernel</a:t>
            </a:r>
          </a:p>
        </p:txBody>
      </p:sp>
      <p:sp>
        <p:nvSpPr>
          <p:cNvPr id="15" name="Rectangle 15"/>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a:ln>
                  <a:noFill/>
                </a:ln>
                <a:solidFill>
                  <a:srgbClr val="000000"/>
                </a:solidFill>
                <a:uLnTx/>
                <a:uFillTx/>
                <a:latin typeface="+mj-lt"/>
                <a:ea typeface="ヒラギノ角ゴ ProN W3" charset="-128"/>
                <a:cs typeface="Arial"/>
                <a:sym typeface="Myriad Set Text" charset="0"/>
              </a:rPr>
              <a:t>    a) </a:t>
            </a:r>
            <a:r>
              <a:rPr lang="en-US" b="1" kern="0" dirty="0">
                <a:solidFill>
                  <a:srgbClr val="000000"/>
                </a:solidFill>
                <a:latin typeface="+mj-lt"/>
                <a:ea typeface="ヒラギノ角ゴ ProN W3" charset="-128"/>
                <a:cs typeface="Arial"/>
                <a:sym typeface="Myriad Set Text" charset="0"/>
              </a:rPr>
              <a:t>Write buffers to device</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b) Execute the kernel</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c) Read buffer back to host</a:t>
            </a:r>
          </a:p>
        </p:txBody>
      </p:sp>
      <p:sp>
        <p:nvSpPr>
          <p:cNvPr id="17" name="TextBox 16"/>
          <p:cNvSpPr txBox="1"/>
          <p:nvPr/>
        </p:nvSpPr>
        <p:spPr>
          <a:xfrm>
            <a:off x="467544" y="6488668"/>
            <a:ext cx="8458904" cy="369332"/>
          </a:xfrm>
          <a:prstGeom prst="rect">
            <a:avLst/>
          </a:prstGeom>
          <a:noFill/>
        </p:spPr>
        <p:txBody>
          <a:bodyPr wrap="none" rtlCol="0">
            <a:spAutoFit/>
          </a:bodyPr>
          <a:lstStyle/>
          <a:p>
            <a:r>
              <a:rPr lang="en-GB" dirty="0">
                <a:latin typeface="+mj-lt"/>
              </a:rPr>
              <a:t>It’s complicated, but most of this is “boilerplate” and the same for most codes.</a:t>
            </a:r>
          </a:p>
        </p:txBody>
      </p:sp>
      <p:sp>
        <p:nvSpPr>
          <p:cNvPr id="8" name="Text Box 6"/>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1) Define the platform:</a:t>
            </a:r>
            <a:br>
              <a:rPr lang="en-US" b="1" kern="0" noProof="0" dirty="0">
                <a:solidFill>
                  <a:srgbClr val="000000"/>
                </a:solidFill>
                <a:latin typeface="+mj-lt"/>
                <a:ea typeface="ヒラギノ角ゴ ProN W3" charset="-128"/>
                <a:cs typeface="Arial"/>
                <a:sym typeface="Myriad Set Text" charset="0"/>
              </a:rPr>
            </a:br>
            <a:r>
              <a:rPr lang="en-US" b="1" kern="0" noProof="0" dirty="0">
                <a:solidFill>
                  <a:srgbClr val="000000"/>
                </a:solidFill>
                <a:latin typeface="+mj-lt"/>
                <a:ea typeface="ヒラギノ角ゴ ProN W3" charset="-128"/>
                <a:cs typeface="Arial"/>
                <a:sym typeface="Myriad Set Text" charset="0"/>
              </a:rPr>
              <a:t>    </a:t>
            </a:r>
            <a:r>
              <a:rPr lang="en-US" b="1" kern="0" dirty="0">
                <a:solidFill>
                  <a:srgbClr val="000000"/>
                </a:solidFill>
                <a:latin typeface="+mj-lt"/>
                <a:ea typeface="ヒラギノ角ゴ ProN W3" charset="-128"/>
                <a:cs typeface="Arial"/>
                <a:sym typeface="Myriad Set Text" charset="0"/>
              </a:rPr>
              <a:t>Devices + Context + Queues</a:t>
            </a:r>
            <a:endPar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endParaRPr>
          </a:p>
        </p:txBody>
      </p:sp>
      <p:sp>
        <p:nvSpPr>
          <p:cNvPr id="2" name="Slide Number Placeholder 1">
            <a:extLst>
              <a:ext uri="{FF2B5EF4-FFF2-40B4-BE49-F238E27FC236}">
                <a16:creationId xmlns:a16="http://schemas.microsoft.com/office/drawing/2014/main" id="{A29C6D9E-CCBB-AC41-AEC5-372A87250906}"/>
              </a:ext>
            </a:extLst>
          </p:cNvPr>
          <p:cNvSpPr>
            <a:spLocks noGrp="1"/>
          </p:cNvSpPr>
          <p:nvPr>
            <p:ph type="sldNum" sz="quarter" idx="12"/>
          </p:nvPr>
        </p:nvSpPr>
        <p:spPr/>
        <p:txBody>
          <a:bodyPr/>
          <a:lstStyle/>
          <a:p>
            <a:fld id="{10338BC4-165C-45BE-83FF-C9C7D8E962C5}" type="slidenum">
              <a:rPr lang="en-GB" smtClean="0"/>
              <a:pPr/>
              <a:t>69</a:t>
            </a:fld>
            <a:endParaRPr lang="en-GB"/>
          </a:p>
        </p:txBody>
      </p:sp>
    </p:spTree>
    <p:extLst>
      <p:ext uri="{BB962C8B-B14F-4D97-AF65-F5344CB8AC3E}">
        <p14:creationId xmlns:p14="http://schemas.microsoft.com/office/powerpoint/2010/main" val="1184649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a:t>
            </a:r>
            <a:r>
              <a:rPr lang="en-GB" dirty="0" err="1"/>
              <a:t>Opencl</a:t>
            </a:r>
            <a:r>
              <a:rPr lang="en-GB" dirty="0"/>
              <a:t> platforms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5581A45-2DF4-D74A-A33D-3429CE13E032}"/>
              </a:ext>
            </a:extLst>
          </p:cNvPr>
          <p:cNvSpPr>
            <a:spLocks noGrp="1"/>
          </p:cNvSpPr>
          <p:nvPr>
            <p:ph type="sldNum" sz="quarter" idx="12"/>
          </p:nvPr>
        </p:nvSpPr>
        <p:spPr/>
        <p:txBody>
          <a:bodyPr/>
          <a:lstStyle/>
          <a:p>
            <a:fld id="{10338BC4-165C-45BE-83FF-C9C7D8E962C5}" type="slidenum">
              <a:rPr lang="en-GB" smtClean="0"/>
              <a:pPr/>
              <a:t>7</a:t>
            </a:fld>
            <a:endParaRPr lang="en-GB"/>
          </a:p>
        </p:txBody>
      </p:sp>
    </p:spTree>
    <p:extLst>
      <p:ext uri="{BB962C8B-B14F-4D97-AF65-F5344CB8AC3E}">
        <p14:creationId xmlns:p14="http://schemas.microsoft.com/office/powerpoint/2010/main" val="805832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a:bodyPr>
          <a:lstStyle/>
          <a:p>
            <a:r>
              <a:rPr lang="en-GB" dirty="0"/>
              <a:t>Exercise: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
        <p:nvSpPr>
          <p:cNvPr id="2" name="Slide Number Placeholder 1">
            <a:extLst>
              <a:ext uri="{FF2B5EF4-FFF2-40B4-BE49-F238E27FC236}">
                <a16:creationId xmlns:a16="http://schemas.microsoft.com/office/drawing/2014/main" id="{2718B236-A254-444B-A524-5B33F9F5B3BA}"/>
              </a:ext>
            </a:extLst>
          </p:cNvPr>
          <p:cNvSpPr>
            <a:spLocks noGrp="1"/>
          </p:cNvSpPr>
          <p:nvPr>
            <p:ph type="sldNum" sz="quarter" idx="12"/>
          </p:nvPr>
        </p:nvSpPr>
        <p:spPr/>
        <p:txBody>
          <a:bodyPr/>
          <a:lstStyle/>
          <a:p>
            <a:fld id="{10338BC4-165C-45BE-83FF-C9C7D8E962C5}" type="slidenum">
              <a:rPr lang="en-GB" smtClean="0"/>
              <a:pPr/>
              <a:t>70</a:t>
            </a:fld>
            <a:endParaRPr lang="en-GB"/>
          </a:p>
        </p:txBody>
      </p:sp>
    </p:spTree>
    <p:extLst>
      <p:ext uri="{BB962C8B-B14F-4D97-AF65-F5344CB8AC3E}">
        <p14:creationId xmlns:p14="http://schemas.microsoft.com/office/powerpoint/2010/main" val="4072277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modifying an OpenCL program</a:t>
            </a:r>
          </a:p>
        </p:txBody>
      </p:sp>
      <p:sp>
        <p:nvSpPr>
          <p:cNvPr id="8" name="Content Placeholder 7"/>
          <p:cNvSpPr>
            <a:spLocks noGrp="1"/>
          </p:cNvSpPr>
          <p:nvPr>
            <p:ph idx="1"/>
          </p:nvPr>
        </p:nvSpPr>
        <p:spPr>
          <a:xfrm>
            <a:off x="179512" y="1127502"/>
            <a:ext cx="8784976" cy="573049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host and kernel code </a:t>
            </a:r>
          </a:p>
          <a:p>
            <a:pPr>
              <a:lnSpc>
                <a:spcPct val="110000"/>
              </a:lnSpc>
            </a:pPr>
            <a:r>
              <a:rPr lang="en-GB" dirty="0">
                <a:solidFill>
                  <a:schemeClr val="accent2"/>
                </a:solidFill>
              </a:rPr>
              <a:t>Procedure: </a:t>
            </a:r>
          </a:p>
          <a:p>
            <a:pPr lvl="1">
              <a:lnSpc>
                <a:spcPct val="110000"/>
              </a:lnSpc>
            </a:pPr>
            <a:r>
              <a:rPr lang="en-GB" dirty="0"/>
              <a:t>Start with a VADD program in C</a:t>
            </a: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make</a:t>
            </a:r>
          </a:p>
          <a:p>
            <a:pPr marL="1371600" lvl="2" indent="-457200">
              <a:lnSpc>
                <a:spcPct val="110000"/>
              </a:lnSpc>
              <a:buFont typeface="+mj-lt"/>
              <a:buAutoNum type="arabicPeriod"/>
            </a:pPr>
            <a:r>
              <a:rPr lang="en-GB" b="1" dirty="0" err="1">
                <a:latin typeface="Courier New" panose="02070309020205020404" pitchFamily="49" charset="0"/>
                <a:cs typeface="Courier New" panose="02070309020205020404" pitchFamily="49" charset="0"/>
              </a:rPr>
              <a:t>qsub</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submit_vadd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sz="2500" dirty="0"/>
              <a:t>Take a look at the code to see how it works</a:t>
            </a:r>
          </a:p>
          <a:p>
            <a:pPr lvl="1">
              <a:lnSpc>
                <a:spcPct val="110000"/>
              </a:lnSpc>
            </a:pPr>
            <a:r>
              <a:rPr lang="en-GB" dirty="0"/>
              <a:t>Modify </a:t>
            </a:r>
            <a:r>
              <a:rPr lang="en-GB" dirty="0" err="1"/>
              <a:t>vadd.c</a:t>
            </a:r>
            <a:r>
              <a:rPr lang="en-GB" dirty="0"/>
              <a:t> to create additional buffer objects and assign them to vectors defined on the host </a:t>
            </a:r>
          </a:p>
          <a:p>
            <a:pPr lvl="1">
              <a:lnSpc>
                <a:spcPct val="110000"/>
              </a:lnSpc>
            </a:pPr>
            <a:r>
              <a:rPr lang="en-GB" dirty="0"/>
              <a:t>Then chain multiple </a:t>
            </a:r>
            <a:r>
              <a:rPr lang="en-GB" dirty="0" err="1"/>
              <a:t>vadds</a:t>
            </a:r>
            <a:r>
              <a:rPr lang="en-GB" dirty="0"/>
              <a:t>, e.g. C=A+B;  D=C+E;  F=D+G.</a:t>
            </a:r>
          </a:p>
          <a:p>
            <a:pPr lvl="1">
              <a:lnSpc>
                <a:spcPct val="110000"/>
              </a:lnSpc>
            </a:pPr>
            <a:r>
              <a:rPr lang="en-GB" dirty="0"/>
              <a:t>Once this works, change VADD to add 3 vectors together at a time instead of 2, i.e. D=A+B+C</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4-operand vector additions produced the correct result</a:t>
            </a:r>
          </a:p>
        </p:txBody>
      </p:sp>
      <p:sp>
        <p:nvSpPr>
          <p:cNvPr id="2" name="Slide Number Placeholder 1">
            <a:extLst>
              <a:ext uri="{FF2B5EF4-FFF2-40B4-BE49-F238E27FC236}">
                <a16:creationId xmlns:a16="http://schemas.microsoft.com/office/drawing/2014/main" id="{B124D392-4691-354B-B4C1-D937904B4152}"/>
              </a:ext>
            </a:extLst>
          </p:cNvPr>
          <p:cNvSpPr>
            <a:spLocks noGrp="1"/>
          </p:cNvSpPr>
          <p:nvPr>
            <p:ph type="sldNum" sz="quarter" idx="12"/>
          </p:nvPr>
        </p:nvSpPr>
        <p:spPr/>
        <p:txBody>
          <a:bodyPr/>
          <a:lstStyle/>
          <a:p>
            <a:fld id="{10338BC4-165C-45BE-83FF-C9C7D8E962C5}" type="slidenum">
              <a:rPr lang="en-GB" smtClean="0"/>
              <a:pPr/>
              <a:t>71</a:t>
            </a:fld>
            <a:endParaRPr lang="en-GB"/>
          </a:p>
        </p:txBody>
      </p:sp>
    </p:spTree>
    <p:extLst>
      <p:ext uri="{BB962C8B-B14F-4D97-AF65-F5344CB8AC3E}">
        <p14:creationId xmlns:p14="http://schemas.microsoft.com/office/powerpoint/2010/main" val="676106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3D92B062-4355-2B4A-A6AB-CBE2F6F9F096}"/>
              </a:ext>
            </a:extLst>
          </p:cNvPr>
          <p:cNvSpPr>
            <a:spLocks noGrp="1"/>
          </p:cNvSpPr>
          <p:nvPr>
            <p:ph type="sldNum" sz="quarter" idx="12"/>
          </p:nvPr>
        </p:nvSpPr>
        <p:spPr/>
        <p:txBody>
          <a:bodyPr/>
          <a:lstStyle/>
          <a:p>
            <a:fld id="{10338BC4-165C-45BE-83FF-C9C7D8E962C5}" type="slidenum">
              <a:rPr lang="en-GB" smtClean="0"/>
              <a:pPr/>
              <a:t>72</a:t>
            </a:fld>
            <a:endParaRPr lang="en-GB"/>
          </a:p>
        </p:txBody>
      </p:sp>
    </p:spTree>
    <p:extLst>
      <p:ext uri="{BB962C8B-B14F-4D97-AF65-F5344CB8AC3E}">
        <p14:creationId xmlns:p14="http://schemas.microsoft.com/office/powerpoint/2010/main" val="140293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verbose</a:t>
            </a:r>
          </a:p>
        </p:txBody>
      </p:sp>
      <p:sp>
        <p:nvSpPr>
          <p:cNvPr id="5" name="Content Placeholder 4"/>
          <p:cNvSpPr>
            <a:spLocks noGrp="1"/>
          </p:cNvSpPr>
          <p:nvPr>
            <p:ph idx="1"/>
          </p:nvPr>
        </p:nvSpPr>
        <p:spPr>
          <a:xfrm>
            <a:off x="457200" y="1600200"/>
            <a:ext cx="8686800"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r>
              <a:rPr lang="en-GB" dirty="0"/>
              <a:t>Most of the host code is the same from one application to the next – this </a:t>
            </a:r>
            <a:r>
              <a:rPr lang="en-GB" b="1" u="sng" dirty="0">
                <a:solidFill>
                  <a:srgbClr val="0070C0"/>
                </a:solidFill>
              </a:rPr>
              <a:t>re-use</a:t>
            </a:r>
            <a:r>
              <a:rPr lang="en-GB" dirty="0"/>
              <a:t> makes the verbosity a non-issue.</a:t>
            </a:r>
          </a:p>
          <a:p>
            <a:r>
              <a:rPr lang="en-GB" dirty="0"/>
              <a:t>Common API combinations can be packaged into functions, C++ or Python classes, or libraries to make the reuse more convenient.</a:t>
            </a:r>
          </a:p>
          <a:p>
            <a:endParaRPr lang="en-GB" dirty="0"/>
          </a:p>
        </p:txBody>
      </p:sp>
      <p:sp>
        <p:nvSpPr>
          <p:cNvPr id="2" name="Slide Number Placeholder 1">
            <a:extLst>
              <a:ext uri="{FF2B5EF4-FFF2-40B4-BE49-F238E27FC236}">
                <a16:creationId xmlns:a16="http://schemas.microsoft.com/office/drawing/2014/main" id="{09A69C80-B2A2-DD4C-8004-9E7277BADE37}"/>
              </a:ext>
            </a:extLst>
          </p:cNvPr>
          <p:cNvSpPr>
            <a:spLocks noGrp="1"/>
          </p:cNvSpPr>
          <p:nvPr>
            <p:ph type="sldNum" sz="quarter" idx="12"/>
          </p:nvPr>
        </p:nvSpPr>
        <p:spPr/>
        <p:txBody>
          <a:bodyPr/>
          <a:lstStyle/>
          <a:p>
            <a:fld id="{10338BC4-165C-45BE-83FF-C9C7D8E962C5}" type="slidenum">
              <a:rPr lang="en-GB" smtClean="0"/>
              <a:pPr/>
              <a:t>73</a:t>
            </a:fld>
            <a:endParaRPr lang="en-GB"/>
          </a:p>
        </p:txBody>
      </p:sp>
    </p:spTree>
    <p:extLst>
      <p:ext uri="{BB962C8B-B14F-4D97-AF65-F5344CB8AC3E}">
        <p14:creationId xmlns:p14="http://schemas.microsoft.com/office/powerpoint/2010/main" val="749164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b="1" dirty="0">
                <a:solidFill>
                  <a:schemeClr val="accent6"/>
                </a:solidFill>
              </a:rPr>
              <a:t>cl2.hpp</a:t>
            </a:r>
          </a:p>
          <a:p>
            <a:r>
              <a:rPr lang="en-GB" dirty="0"/>
              <a:t>This interface is dramatically easier to work with</a:t>
            </a:r>
            <a:r>
              <a:rPr lang="en-GB" baseline="30000" dirty="0"/>
              <a:t>1</a:t>
            </a:r>
          </a:p>
          <a:p>
            <a:r>
              <a:rPr lang="en-GB" b="1" dirty="0"/>
              <a:t>Key OpenCL C++ API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
        <p:nvSpPr>
          <p:cNvPr id="5" name="Slide Number Placeholder 4">
            <a:extLst>
              <a:ext uri="{FF2B5EF4-FFF2-40B4-BE49-F238E27FC236}">
                <a16:creationId xmlns:a16="http://schemas.microsoft.com/office/drawing/2014/main" id="{0CF9EC47-A1E5-1A4C-9DDF-4885A121DE61}"/>
              </a:ext>
            </a:extLst>
          </p:cNvPr>
          <p:cNvSpPr>
            <a:spLocks noGrp="1"/>
          </p:cNvSpPr>
          <p:nvPr>
            <p:ph type="sldNum" sz="quarter" idx="12"/>
          </p:nvPr>
        </p:nvSpPr>
        <p:spPr/>
        <p:txBody>
          <a:bodyPr/>
          <a:lstStyle/>
          <a:p>
            <a:fld id="{10338BC4-165C-45BE-83FF-C9C7D8E962C5}" type="slidenum">
              <a:rPr lang="en-GB" smtClean="0"/>
              <a:pPr/>
              <a:t>74</a:t>
            </a:fld>
            <a:endParaRPr lang="en-GB"/>
          </a:p>
        </p:txBody>
      </p:sp>
    </p:spTree>
    <p:extLst>
      <p:ext uri="{BB962C8B-B14F-4D97-AF65-F5344CB8AC3E}">
        <p14:creationId xmlns:p14="http://schemas.microsoft.com/office/powerpoint/2010/main" val="2382878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OpenCL C++ API ref card</a:t>
            </a:r>
          </a:p>
        </p:txBody>
      </p:sp>
      <p:sp>
        <p:nvSpPr>
          <p:cNvPr id="3" name="Content Placeholder 2"/>
          <p:cNvSpPr>
            <a:spLocks noGrp="1"/>
          </p:cNvSpPr>
          <p:nvPr>
            <p:ph idx="1"/>
          </p:nvPr>
        </p:nvSpPr>
        <p:spPr>
          <a:xfrm>
            <a:off x="4499992" y="1600200"/>
            <a:ext cx="4392488" cy="4525963"/>
          </a:xfrm>
        </p:spPr>
        <p:txBody>
          <a:bodyPr>
            <a:normAutofit fontScale="85000" lnSpcReduction="10000"/>
          </a:bodyPr>
          <a:lstStyle/>
          <a:p>
            <a:r>
              <a:rPr lang="en-GB" dirty="0"/>
              <a:t>Useful to have the OpenCL C++ reference card to hand</a:t>
            </a:r>
          </a:p>
          <a:p>
            <a:r>
              <a:rPr lang="en-GB" dirty="0"/>
              <a:t>Download it from the Khronos website:</a:t>
            </a:r>
          </a:p>
          <a:p>
            <a:r>
              <a:rPr lang="en-GB" dirty="0">
                <a:hlinkClick r:id="rId2"/>
              </a:rPr>
              <a:t>http://www.khronos.org/files/OpenCLPP12-reference-card.pdf</a:t>
            </a:r>
            <a:r>
              <a:rPr lang="en-GB" dirty="0"/>
              <a:t> </a:t>
            </a:r>
          </a:p>
          <a:p>
            <a:r>
              <a:rPr lang="en-GB" dirty="0" err="1"/>
              <a:t>Doxygen</a:t>
            </a:r>
            <a:r>
              <a:rPr lang="en-GB" dirty="0"/>
              <a:t> available here: </a:t>
            </a:r>
            <a:r>
              <a:rPr lang="en-GB" dirty="0">
                <a:hlinkClick r:id="rId3"/>
              </a:rPr>
              <a:t>http://github.khronos.org/OpenCL-CLHPP/</a:t>
            </a:r>
            <a:endParaRPr lang="en-GB" dirty="0"/>
          </a:p>
        </p:txBody>
      </p:sp>
      <p:pic>
        <p:nvPicPr>
          <p:cNvPr id="4" name="Picture 3"/>
          <p:cNvPicPr>
            <a:picLocks noChangeAspect="1"/>
          </p:cNvPicPr>
          <p:nvPr/>
        </p:nvPicPr>
        <p:blipFill>
          <a:blip r:embed="rId4"/>
          <a:stretch>
            <a:fillRect/>
          </a:stretch>
        </p:blipFill>
        <p:spPr>
          <a:xfrm>
            <a:off x="971600" y="1700808"/>
            <a:ext cx="3168352" cy="4290684"/>
          </a:xfrm>
          <a:prstGeom prst="rect">
            <a:avLst/>
          </a:prstGeom>
        </p:spPr>
      </p:pic>
      <p:sp>
        <p:nvSpPr>
          <p:cNvPr id="5" name="Slide Number Placeholder 4">
            <a:extLst>
              <a:ext uri="{FF2B5EF4-FFF2-40B4-BE49-F238E27FC236}">
                <a16:creationId xmlns:a16="http://schemas.microsoft.com/office/drawing/2014/main" id="{7332C334-3954-EC44-AB5E-B23883A57567}"/>
              </a:ext>
            </a:extLst>
          </p:cNvPr>
          <p:cNvSpPr>
            <a:spLocks noGrp="1"/>
          </p:cNvSpPr>
          <p:nvPr>
            <p:ph type="sldNum" sz="quarter" idx="12"/>
          </p:nvPr>
        </p:nvSpPr>
        <p:spPr/>
        <p:txBody>
          <a:bodyPr/>
          <a:lstStyle/>
          <a:p>
            <a:fld id="{10338BC4-165C-45BE-83FF-C9C7D8E962C5}" type="slidenum">
              <a:rPr lang="en-GB" smtClean="0"/>
              <a:pPr/>
              <a:t>75</a:t>
            </a:fld>
            <a:endParaRPr lang="en-GB"/>
          </a:p>
        </p:txBody>
      </p:sp>
    </p:spTree>
    <p:extLst>
      <p:ext uri="{BB962C8B-B14F-4D97-AF65-F5344CB8AC3E}">
        <p14:creationId xmlns:p14="http://schemas.microsoft.com/office/powerpoint/2010/main" val="464929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Create a context and queue</a:t>
            </a:r>
          </a:p>
        </p:txBody>
      </p:sp>
      <p:sp>
        <p:nvSpPr>
          <p:cNvPr id="3" name="Content Placeholder 2"/>
          <p:cNvSpPr>
            <a:spLocks noGrp="1"/>
          </p:cNvSpPr>
          <p:nvPr>
            <p:ph idx="1"/>
          </p:nvPr>
        </p:nvSpPr>
        <p:spPr>
          <a:xfrm>
            <a:off x="268013" y="1600200"/>
            <a:ext cx="8655269" cy="4525963"/>
          </a:xfrm>
        </p:spPr>
        <p:txBody>
          <a:bodyPr/>
          <a:lstStyle/>
          <a:p>
            <a:r>
              <a:rPr lang="en-GB" dirty="0"/>
              <a:t>Grab a context using a device type:</a:t>
            </a:r>
          </a:p>
          <a:p>
            <a:pPr marL="457200" lvl="1" indent="0">
              <a:buNone/>
            </a:pPr>
            <a:r>
              <a:rPr lang="en-GB" sz="2400" b="1" dirty="0">
                <a:solidFill>
                  <a:srgbClr val="1F497D"/>
                </a:solidFill>
                <a:latin typeface="Courier"/>
              </a:rPr>
              <a:t>cl::Context </a:t>
            </a:r>
          </a:p>
          <a:p>
            <a:pPr marL="457200" lvl="1" indent="0">
              <a:buNone/>
            </a:pPr>
            <a:r>
              <a:rPr lang="en-GB" sz="2400" b="1" dirty="0">
                <a:solidFill>
                  <a:srgbClr val="1F497D"/>
                </a:solidFill>
                <a:latin typeface="Courier"/>
              </a:rPr>
              <a:t>  context(CL_DEVICE_TYPE_DEFAULT);</a:t>
            </a:r>
          </a:p>
          <a:p>
            <a:pPr marL="457200" lvl="1" indent="0">
              <a:buNone/>
            </a:pPr>
            <a:endParaRPr lang="en-GB" b="1" dirty="0">
              <a:latin typeface="Courier"/>
            </a:endParaRPr>
          </a:p>
          <a:p>
            <a:r>
              <a:rPr lang="en-GB" dirty="0"/>
              <a:t>Create a command queue for the first device in the context:</a:t>
            </a:r>
          </a:p>
          <a:p>
            <a:pPr marL="457200" lvl="1" indent="0">
              <a:buNone/>
            </a:pPr>
            <a:r>
              <a:rPr lang="en-GB" b="1" dirty="0">
                <a:solidFill>
                  <a:srgbClr val="1F497D"/>
                </a:solidFill>
                <a:latin typeface="Courier"/>
              </a:rPr>
              <a:t>cl::</a:t>
            </a:r>
            <a:r>
              <a:rPr lang="en-GB" b="1" dirty="0" err="1">
                <a:solidFill>
                  <a:srgbClr val="1F497D"/>
                </a:solidFill>
                <a:latin typeface="Courier"/>
              </a:rPr>
              <a:t>CommandQueue</a:t>
            </a:r>
            <a:r>
              <a:rPr lang="en-GB" b="1" dirty="0">
                <a:solidFill>
                  <a:srgbClr val="1F497D"/>
                </a:solidFill>
                <a:latin typeface="Courier"/>
              </a:rPr>
              <a:t> queue(context);</a:t>
            </a:r>
          </a:p>
        </p:txBody>
      </p:sp>
      <p:sp>
        <p:nvSpPr>
          <p:cNvPr id="4" name="Slide Number Placeholder 3">
            <a:extLst>
              <a:ext uri="{FF2B5EF4-FFF2-40B4-BE49-F238E27FC236}">
                <a16:creationId xmlns:a16="http://schemas.microsoft.com/office/drawing/2014/main" id="{360596C1-AAEE-244E-9234-4FF8A723263D}"/>
              </a:ext>
            </a:extLst>
          </p:cNvPr>
          <p:cNvSpPr>
            <a:spLocks noGrp="1"/>
          </p:cNvSpPr>
          <p:nvPr>
            <p:ph type="sldNum" sz="quarter" idx="12"/>
          </p:nvPr>
        </p:nvSpPr>
        <p:spPr/>
        <p:txBody>
          <a:bodyPr/>
          <a:lstStyle/>
          <a:p>
            <a:fld id="{10338BC4-165C-45BE-83FF-C9C7D8E962C5}" type="slidenum">
              <a:rPr lang="en-GB" smtClean="0"/>
              <a:pPr/>
              <a:t>76</a:t>
            </a:fld>
            <a:endParaRPr lang="en-GB"/>
          </a:p>
        </p:txBody>
      </p:sp>
    </p:spTree>
    <p:extLst>
      <p:ext uri="{BB962C8B-B14F-4D97-AF65-F5344CB8AC3E}">
        <p14:creationId xmlns:p14="http://schemas.microsoft.com/office/powerpoint/2010/main" val="171798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Create and Build the program</a:t>
            </a:r>
          </a:p>
        </p:txBody>
      </p:sp>
      <p:sp>
        <p:nvSpPr>
          <p:cNvPr id="3" name="Content Placeholder 2"/>
          <p:cNvSpPr>
            <a:spLocks noGrp="1"/>
          </p:cNvSpPr>
          <p:nvPr>
            <p:ph idx="1"/>
          </p:nvPr>
        </p:nvSpPr>
        <p:spPr/>
        <p:txBody>
          <a:bodyPr>
            <a:noAutofit/>
          </a:bodyPr>
          <a:lstStyle/>
          <a:p>
            <a:r>
              <a:rPr lang="en-GB" sz="2400" dirty="0"/>
              <a:t>Define source code for the kernel-program either as a string literal (great for toy programs) or read it from a file (for real applications).</a:t>
            </a:r>
            <a:endParaRPr lang="en-GB" sz="2000" dirty="0"/>
          </a:p>
          <a:p>
            <a:endParaRPr lang="en-GB" sz="2400" dirty="0"/>
          </a:p>
          <a:p>
            <a:r>
              <a:rPr lang="en-GB" sz="2400" dirty="0"/>
              <a:t>Create the </a:t>
            </a:r>
            <a:r>
              <a:rPr lang="en-GB" sz="2400" b="1" dirty="0">
                <a:solidFill>
                  <a:srgbClr val="C00000"/>
                </a:solidFill>
              </a:rPr>
              <a:t>program object and compile </a:t>
            </a:r>
            <a:r>
              <a:rPr lang="en-GB" sz="2400" dirty="0"/>
              <a:t>to create a “dynamic library” from which specific kernels can be pulled:</a:t>
            </a:r>
          </a:p>
          <a:p>
            <a:endParaRPr lang="en-GB" sz="2400" dirty="0"/>
          </a:p>
          <a:p>
            <a:pPr marL="457200" lvl="1" indent="0">
              <a:buNone/>
            </a:pPr>
            <a:endParaRPr lang="en-GB" sz="2400" b="1" i="1" dirty="0">
              <a:solidFill>
                <a:srgbClr val="1F497D"/>
              </a:solidFill>
              <a:latin typeface="Courier"/>
            </a:endParaRPr>
          </a:p>
          <a:p>
            <a:pPr marL="457200" lvl="1" indent="0">
              <a:buNone/>
            </a:pPr>
            <a:r>
              <a:rPr lang="en-GB" sz="2000" b="1" dirty="0">
                <a:solidFill>
                  <a:srgbClr val="1F497D"/>
                </a:solidFill>
                <a:latin typeface="Courier"/>
              </a:rPr>
              <a:t>cl::Program program(context, </a:t>
            </a:r>
            <a:r>
              <a:rPr lang="en-GB" sz="2000" b="1" dirty="0" err="1">
                <a:solidFill>
                  <a:srgbClr val="1F497D"/>
                </a:solidFill>
                <a:latin typeface="Courier"/>
              </a:rPr>
              <a:t>KernelSource</a:t>
            </a:r>
            <a:r>
              <a:rPr lang="en-GB" sz="2000" b="1" dirty="0">
                <a:solidFill>
                  <a:srgbClr val="1F497D"/>
                </a:solidFill>
                <a:latin typeface="Courier"/>
              </a:rPr>
              <a:t>, true);</a:t>
            </a: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a:t>“true” tells </a:t>
            </a:r>
            <a:r>
              <a:rPr lang="en-US" sz="2000" dirty="0" err="1"/>
              <a:t>OpenCL</a:t>
            </a:r>
            <a:r>
              <a:rPr lang="en-US" sz="2000" dirty="0"/>
              <a:t> to build (compile/link) the program object</a:t>
            </a:r>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a:t>KernelSource</a:t>
            </a:r>
            <a:r>
              <a:rPr lang="en-US" sz="2000" dirty="0"/>
              <a:t> is a string … either statically set in the host program or returned from a function that loads the kernel code from a file.</a:t>
            </a:r>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F554223-621E-3248-BD48-2AB11CBE3447}"/>
              </a:ext>
            </a:extLst>
          </p:cNvPr>
          <p:cNvSpPr>
            <a:spLocks noGrp="1"/>
          </p:cNvSpPr>
          <p:nvPr>
            <p:ph type="sldNum" sz="quarter" idx="12"/>
          </p:nvPr>
        </p:nvSpPr>
        <p:spPr/>
        <p:txBody>
          <a:bodyPr/>
          <a:lstStyle/>
          <a:p>
            <a:fld id="{10338BC4-165C-45BE-83FF-C9C7D8E962C5}" type="slidenum">
              <a:rPr lang="en-GB" smtClean="0"/>
              <a:pPr/>
              <a:t>77</a:t>
            </a:fld>
            <a:endParaRPr lang="en-GB"/>
          </a:p>
        </p:txBody>
      </p:sp>
    </p:spTree>
    <p:extLst>
      <p:ext uri="{BB962C8B-B14F-4D97-AF65-F5344CB8AC3E}">
        <p14:creationId xmlns:p14="http://schemas.microsoft.com/office/powerpoint/2010/main" val="32716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a:t>
            </a:r>
          </a:p>
        </p:txBody>
      </p:sp>
      <p:sp>
        <p:nvSpPr>
          <p:cNvPr id="3" name="Content Placeholder 2"/>
          <p:cNvSpPr>
            <a:spLocks noGrp="1"/>
          </p:cNvSpPr>
          <p:nvPr>
            <p:ph idx="1"/>
          </p:nvPr>
        </p:nvSpPr>
        <p:spPr>
          <a:xfrm>
            <a:off x="141890" y="1024754"/>
            <a:ext cx="9002109" cy="5833245"/>
          </a:xfrm>
        </p:spPr>
        <p:txBody>
          <a:bodyPr>
            <a:normAutofit/>
          </a:bodyPr>
          <a:lstStyle/>
          <a:p>
            <a:r>
              <a:rPr lang="en-US" sz="2000" dirty="0"/>
              <a:t>For most real programs we will want to catch and report kernel compilation errors. To do this, we add an additional catch clause:</a:t>
            </a:r>
          </a:p>
          <a:p>
            <a:pPr marL="1314450" lvl="3" indent="0">
              <a:buNone/>
            </a:pPr>
            <a:endParaRPr lang="en-US" sz="1600" dirty="0"/>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BuildError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Recover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compiler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messages</a:t>
            </a:r>
            <a:r>
              <a:rPr lang="pt-BR" sz="2000" b="1" dirty="0">
                <a:solidFill>
                  <a:srgbClr val="0000FF"/>
                </a:solidFill>
                <a:latin typeface="Courier New"/>
                <a:cs typeface="Courier New"/>
              </a:rPr>
              <a:t> for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endParaRPr lang="pt-BR" sz="2000" b="1" dirty="0">
              <a:solidFill>
                <a:srgbClr val="0000FF"/>
              </a:solidFill>
              <a:latin typeface="Courier New"/>
              <a:cs typeface="Courier New"/>
            </a:endParaRP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second</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log</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string</a:t>
            </a:r>
            <a:r>
              <a:rPr lang="pt-BR" sz="2000" b="1" dirty="0">
                <a:solidFill>
                  <a:srgbClr val="C00000"/>
                </a:solidFill>
                <a:latin typeface="Courier New"/>
                <a:cs typeface="Courier New"/>
              </a:rPr>
              <a:t> log = </a:t>
            </a:r>
            <a:r>
              <a:rPr lang="pt-BR" sz="2000" b="1" dirty="0" err="1">
                <a:solidFill>
                  <a:srgbClr val="C00000"/>
                </a:solidFill>
                <a:latin typeface="Courier New"/>
                <a:cs typeface="Courier New"/>
              </a:rPr>
              <a:t>error.getBuildLog</a:t>
            </a:r>
            <a:r>
              <a:rPr lang="pt-BR" sz="2000" b="1" dirty="0">
                <a:solidFill>
                  <a:srgbClr val="C00000"/>
                </a:solidFill>
                <a:latin typeface="Courier New"/>
                <a:cs typeface="Courier New"/>
              </a:rPr>
              <a:t>()[0].</a:t>
            </a:r>
            <a:r>
              <a:rPr lang="pt-BR" sz="2000" b="1" dirty="0" err="1">
                <a:solidFill>
                  <a:srgbClr val="C00000"/>
                </a:solidFill>
                <a:latin typeface="Courier New"/>
                <a:cs typeface="Courier New"/>
              </a:rPr>
              <a:t>second</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cerr</a:t>
            </a:r>
            <a:r>
              <a:rPr lang="pt-BR" sz="2000" b="1" dirty="0">
                <a:solidFill>
                  <a:srgbClr val="C00000"/>
                </a:solidFill>
                <a:latin typeface="Courier New"/>
                <a:cs typeface="Courier New"/>
              </a:rPr>
              <a:t> &lt;&lt; </a:t>
            </a:r>
            <a:r>
              <a:rPr lang="pt-BR" sz="2000" b="1" dirty="0">
                <a:solidFill>
                  <a:srgbClr val="C00000"/>
                </a:solidFill>
              </a:rPr>
              <a:t>"</a:t>
            </a:r>
            <a:r>
              <a:rPr lang="pt-BR" sz="2000" b="1" dirty="0">
                <a:solidFill>
                  <a:srgbClr val="C00000"/>
                </a:solidFill>
                <a:latin typeface="Courier New"/>
                <a:cs typeface="Courier New"/>
              </a:rPr>
              <a:t>Build </a:t>
            </a:r>
            <a:r>
              <a:rPr lang="pt-BR" sz="2000" b="1" dirty="0" err="1">
                <a:solidFill>
                  <a:srgbClr val="C00000"/>
                </a:solidFill>
                <a:latin typeface="Courier New"/>
                <a:cs typeface="Courier New"/>
              </a:rPr>
              <a:t>failed</a:t>
            </a:r>
            <a:r>
              <a:rPr lang="pt-BR" sz="2000" b="1" dirty="0">
                <a:solidFill>
                  <a:srgbClr val="C00000"/>
                </a:solidFill>
                <a:latin typeface="Courier New"/>
                <a:cs typeface="Courier New"/>
              </a:rPr>
              <a:t>:</a:t>
            </a:r>
            <a:r>
              <a:rPr lang="pt-BR" sz="2000" b="1" dirty="0">
                <a:solidFill>
                  <a:srgbClr val="C00000"/>
                </a:solidFill>
              </a:rPr>
              <a:t>"</a:t>
            </a: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endParaRPr lang="pt-BR" sz="2000" b="1" dirty="0">
              <a:solidFill>
                <a:srgbClr val="C00000"/>
              </a:solidFill>
              <a:latin typeface="Courier New"/>
              <a:cs typeface="Courier New"/>
            </a:endParaRPr>
          </a:p>
          <a:p>
            <a:pPr marL="457200" lvl="1" indent="0">
              <a:buNone/>
            </a:pPr>
            <a:r>
              <a:rPr lang="pt-BR" sz="2000" b="1" dirty="0">
                <a:solidFill>
                  <a:srgbClr val="C00000"/>
                </a:solidFill>
                <a:latin typeface="Courier New"/>
                <a:cs typeface="Courier New"/>
              </a:rPr>
              <a:t>             &lt;&lt; log</a:t>
            </a:r>
          </a:p>
          <a:p>
            <a:pPr marL="457200" lvl="1" indent="0">
              <a:buNone/>
            </a:pP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p>
          <a:p>
            <a:pPr marL="457200" lvl="1" indent="0">
              <a:buNone/>
            </a:pPr>
            <a:r>
              <a:rPr lang="pt-BR" sz="2000" b="1" dirty="0">
                <a:solidFill>
                  <a:srgbClr val="C00000"/>
                </a:solidFill>
                <a:latin typeface="Courier New"/>
                <a:cs typeface="Courier New"/>
              </a:rPr>
              <a:t>}</a:t>
            </a:r>
            <a:endParaRPr lang="en-US" sz="2000" b="1" dirty="0">
              <a:solidFill>
                <a:srgbClr val="C00000"/>
              </a:solidFill>
              <a:latin typeface="Courier New"/>
              <a:cs typeface="Courier New"/>
            </a:endParaRPr>
          </a:p>
        </p:txBody>
      </p:sp>
      <p:sp>
        <p:nvSpPr>
          <p:cNvPr id="4" name="Slide Number Placeholder 3">
            <a:extLst>
              <a:ext uri="{FF2B5EF4-FFF2-40B4-BE49-F238E27FC236}">
                <a16:creationId xmlns:a16="http://schemas.microsoft.com/office/drawing/2014/main" id="{74A1628F-80D6-1E44-8E8F-AFC42D191E71}"/>
              </a:ext>
            </a:extLst>
          </p:cNvPr>
          <p:cNvSpPr>
            <a:spLocks noGrp="1"/>
          </p:cNvSpPr>
          <p:nvPr>
            <p:ph type="sldNum" sz="quarter" idx="12"/>
          </p:nvPr>
        </p:nvSpPr>
        <p:spPr/>
        <p:txBody>
          <a:bodyPr/>
          <a:lstStyle/>
          <a:p>
            <a:fld id="{10338BC4-165C-45BE-83FF-C9C7D8E962C5}" type="slidenum">
              <a:rPr lang="en-GB" smtClean="0"/>
              <a:pPr/>
              <a:t>78</a:t>
            </a:fld>
            <a:endParaRPr lang="en-GB"/>
          </a:p>
        </p:txBody>
      </p:sp>
    </p:spTree>
    <p:extLst>
      <p:ext uri="{BB962C8B-B14F-4D97-AF65-F5344CB8AC3E}">
        <p14:creationId xmlns:p14="http://schemas.microsoft.com/office/powerpoint/2010/main" val="1444577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(1/2)</a:t>
            </a:r>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a:t>For most real programs we will want to catch and report kernel compilation errors. To do this, we need to use an explicit build step:</a:t>
            </a:r>
          </a:p>
          <a:p>
            <a:endParaRPr lang="en-US" sz="2000" dirty="0"/>
          </a:p>
          <a:p>
            <a:pPr marL="971550" lvl="1" indent="-514350">
              <a:buFont typeface="+mj-lt"/>
              <a:buAutoNum type="arabicPeriod"/>
            </a:pPr>
            <a:r>
              <a:rPr lang="en-US" sz="2000" dirty="0"/>
              <a:t>Do NOT build the program with the constructor (i.e. do not set the last argument in the program constructor to </a:t>
            </a:r>
            <a:r>
              <a:rPr lang="en-US" sz="2000" b="1" dirty="0"/>
              <a:t>true</a:t>
            </a:r>
            <a:r>
              <a:rPr lang="en-US" sz="2000" dirty="0"/>
              <a:t>). Instead, use:</a:t>
            </a:r>
          </a:p>
          <a:p>
            <a:pPr marL="1314450" lvl="3" indent="0">
              <a:buNone/>
            </a:pPr>
            <a:r>
              <a:rPr lang="pt-BR" b="1" dirty="0">
                <a:solidFill>
                  <a:srgbClr val="C00000"/>
                </a:solidFill>
              </a:rPr>
              <a:t>cl::Program program(context, util::loadProgram("</a:t>
            </a:r>
            <a:r>
              <a:rPr lang="pt-BR" b="1" dirty="0" err="1">
                <a:solidFill>
                  <a:srgbClr val="C00000"/>
                </a:solidFill>
              </a:rPr>
              <a:t>matmul.cl</a:t>
            </a:r>
            <a:r>
              <a:rPr lang="pt-BR" b="1" dirty="0">
                <a:solidFill>
                  <a:srgbClr val="C00000"/>
                </a:solidFill>
              </a:rPr>
              <a:t>"));</a:t>
            </a:r>
          </a:p>
          <a:p>
            <a:pPr marL="1314450" lvl="3" indent="0">
              <a:buNone/>
            </a:pPr>
            <a:endParaRPr lang="en-US" dirty="0">
              <a:solidFill>
                <a:srgbClr val="C00000"/>
              </a:solidFill>
            </a:endParaRPr>
          </a:p>
          <a:p>
            <a:pPr marL="971550" lvl="1" indent="-514350">
              <a:buFont typeface="+mj-lt"/>
              <a:buAutoNum type="arabicPeriod"/>
            </a:pPr>
            <a:r>
              <a:rPr lang="en-US" sz="2000" dirty="0"/>
              <a:t>Explicitly build the program within a try block to catch the error exception:</a:t>
            </a:r>
          </a:p>
          <a:p>
            <a:pPr marL="971550" lvl="1" indent="-514350">
              <a:buFont typeface="+mj-lt"/>
              <a:buAutoNum type="arabicPeriod"/>
            </a:pPr>
            <a:endParaRPr lang="en-US" sz="2000" dirty="0"/>
          </a:p>
          <a:p>
            <a:pPr marL="1314450" lvl="3" indent="0">
              <a:buNone/>
            </a:pPr>
            <a:r>
              <a:rPr lang="pt-BR" sz="1900" b="1" dirty="0">
                <a:solidFill>
                  <a:srgbClr val="C00000"/>
                </a:solidFill>
              </a:rPr>
              <a:t> try</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program.build</a:t>
            </a:r>
            <a:r>
              <a:rPr lang="pt-BR" sz="1900" b="1" dirty="0">
                <a:solidFill>
                  <a:srgbClr val="C00000"/>
                </a:solidFill>
              </a:rPr>
              <a:t>();</a:t>
            </a:r>
          </a:p>
          <a:p>
            <a:pPr marL="1314450" lvl="3" indent="0">
              <a:buNone/>
            </a:pPr>
            <a:r>
              <a:rPr lang="pt-BR" sz="1900" b="1" dirty="0">
                <a:solidFill>
                  <a:srgbClr val="C00000"/>
                </a:solidFill>
              </a:rPr>
              <a:t> }</a:t>
            </a:r>
          </a:p>
          <a:p>
            <a:pPr marL="1314450" lvl="3" indent="0">
              <a:buNone/>
            </a:pPr>
            <a:r>
              <a:rPr lang="pt-BR" sz="1900" b="1" dirty="0">
                <a:solidFill>
                  <a:srgbClr val="C00000"/>
                </a:solidFill>
              </a:rPr>
              <a:t> catch (cl::Error error)</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 If it was a build error then show the error</a:t>
            </a:r>
          </a:p>
          <a:p>
            <a:pPr marL="1314450" lvl="3" indent="0">
              <a:buNone/>
            </a:pPr>
            <a:r>
              <a:rPr lang="pt-BR" sz="1900" b="1" dirty="0">
                <a:solidFill>
                  <a:srgbClr val="C00000"/>
                </a:solidFill>
              </a:rPr>
              <a:t>     if (error.err() == CL_BUILD_PROGRAM_FAILURE)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a:t>
            </a:r>
            <a:r>
              <a:rPr lang="pt-BR" sz="1900" b="1" dirty="0" err="1">
                <a:solidFill>
                  <a:srgbClr val="0000FF"/>
                </a:solidFill>
              </a:rPr>
              <a:t>Recover</a:t>
            </a:r>
            <a:r>
              <a:rPr lang="pt-BR" sz="1900" b="1" dirty="0">
                <a:solidFill>
                  <a:srgbClr val="0000FF"/>
                </a:solidFill>
              </a:rPr>
              <a:t> compiler message (see the next slide)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throw</a:t>
            </a:r>
            <a:r>
              <a:rPr lang="pt-BR" sz="1900" b="1" dirty="0">
                <a:solidFill>
                  <a:srgbClr val="C00000"/>
                </a:solidFill>
              </a:rPr>
              <a:t> error;</a:t>
            </a:r>
          </a:p>
          <a:p>
            <a:pPr marL="1314450" lvl="3" indent="0">
              <a:buNone/>
            </a:pPr>
            <a:r>
              <a:rPr lang="pt-BR" sz="1900" b="1" dirty="0">
                <a:solidFill>
                  <a:srgbClr val="C00000"/>
                </a:solidFill>
              </a:rPr>
              <a:t> }</a:t>
            </a:r>
            <a:endParaRPr lang="en-US" sz="1900" b="1" dirty="0">
              <a:solidFill>
                <a:srgbClr val="C00000"/>
              </a:solidFill>
            </a:endParaRPr>
          </a:p>
        </p:txBody>
      </p:sp>
      <p:sp>
        <p:nvSpPr>
          <p:cNvPr id="4" name="Slide Number Placeholder 3">
            <a:extLst>
              <a:ext uri="{FF2B5EF4-FFF2-40B4-BE49-F238E27FC236}">
                <a16:creationId xmlns:a16="http://schemas.microsoft.com/office/drawing/2014/main" id="{39121BB1-5AC6-B240-BC48-2F89A9C7898A}"/>
              </a:ext>
            </a:extLst>
          </p:cNvPr>
          <p:cNvSpPr>
            <a:spLocks noGrp="1"/>
          </p:cNvSpPr>
          <p:nvPr>
            <p:ph type="sldNum" sz="quarter" idx="12"/>
          </p:nvPr>
        </p:nvSpPr>
        <p:spPr/>
        <p:txBody>
          <a:bodyPr/>
          <a:lstStyle/>
          <a:p>
            <a:fld id="{10338BC4-165C-45BE-83FF-C9C7D8E962C5}" type="slidenum">
              <a:rPr lang="en-GB" smtClean="0"/>
              <a:pPr/>
              <a:t>79</a:t>
            </a:fld>
            <a:endParaRPr lang="en-GB"/>
          </a:p>
        </p:txBody>
      </p:sp>
    </p:spTree>
    <p:extLst>
      <p:ext uri="{BB962C8B-B14F-4D97-AF65-F5344CB8AC3E}">
        <p14:creationId xmlns:p14="http://schemas.microsoft.com/office/powerpoint/2010/main" val="3403577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on Windows</a:t>
            </a:r>
          </a:p>
        </p:txBody>
      </p:sp>
      <p:sp>
        <p:nvSpPr>
          <p:cNvPr id="3" name="Content Placeholder 2"/>
          <p:cNvSpPr>
            <a:spLocks noGrp="1"/>
          </p:cNvSpPr>
          <p:nvPr>
            <p:ph idx="1"/>
          </p:nvPr>
        </p:nvSpPr>
        <p:spPr/>
        <p:txBody>
          <a:bodyPr>
            <a:normAutofit fontScale="85000" lnSpcReduction="10000"/>
          </a:bodyPr>
          <a:lstStyle/>
          <a:p>
            <a:r>
              <a:rPr lang="en-GB" dirty="0"/>
              <a:t>The AMD/NVIDIA GPU drivers come with the required runtime libraries</a:t>
            </a:r>
          </a:p>
          <a:p>
            <a:r>
              <a:rPr lang="en-GB" dirty="0"/>
              <a:t>Intel runtime for CPU/GPU must be </a:t>
            </a:r>
            <a:r>
              <a:rPr lang="en-GB" dirty="0">
                <a:hlinkClick r:id="rId2"/>
              </a:rPr>
              <a:t>downloaded</a:t>
            </a:r>
            <a:endParaRPr lang="en-GB" dirty="0"/>
          </a:p>
          <a:p>
            <a:r>
              <a:rPr lang="en-GB" dirty="0"/>
              <a:t>The vendor SDKs provide the development headers and libraries: </a:t>
            </a:r>
          </a:p>
          <a:p>
            <a:pPr lvl="1"/>
            <a:r>
              <a:rPr lang="en-GB" dirty="0">
                <a:hlinkClick r:id="rId3"/>
              </a:rPr>
              <a:t>AMD GPUOpen OCL SDK</a:t>
            </a:r>
            <a:endParaRPr lang="en-GB" dirty="0"/>
          </a:p>
          <a:p>
            <a:pPr lvl="1"/>
            <a:r>
              <a:rPr lang="en-GB" dirty="0">
                <a:hlinkClick r:id="rId4"/>
              </a:rPr>
              <a:t>Intel SDK for OpenCL applications</a:t>
            </a:r>
            <a:r>
              <a:rPr lang="en-GB" dirty="0"/>
              <a:t> </a:t>
            </a:r>
          </a:p>
          <a:p>
            <a:pPr lvl="1"/>
            <a:r>
              <a:rPr lang="en-GB" dirty="0">
                <a:hlinkClick r:id="rId5"/>
              </a:rPr>
              <a:t>NVIDIA CUDA Toolkit</a:t>
            </a:r>
            <a:endParaRPr lang="en-GB" dirty="0"/>
          </a:p>
          <a:p>
            <a:r>
              <a:rPr lang="en-GB" dirty="0"/>
              <a:t>Or you can download the headers and source code for the OpenCL library (ICD loader) </a:t>
            </a:r>
            <a:r>
              <a:rPr lang="en-GB" dirty="0">
                <a:hlinkClick r:id="rId6"/>
              </a:rPr>
              <a:t>directly from Khronos</a:t>
            </a:r>
            <a:endParaRPr lang="en-GB" dirty="0"/>
          </a:p>
        </p:txBody>
      </p:sp>
      <p:sp>
        <p:nvSpPr>
          <p:cNvPr id="4" name="Slide Number Placeholder 3">
            <a:extLst>
              <a:ext uri="{FF2B5EF4-FFF2-40B4-BE49-F238E27FC236}">
                <a16:creationId xmlns:a16="http://schemas.microsoft.com/office/drawing/2014/main" id="{C1FE6D5E-4863-9D45-8B8E-2B5CC144D6D5}"/>
              </a:ext>
            </a:extLst>
          </p:cNvPr>
          <p:cNvSpPr>
            <a:spLocks noGrp="1"/>
          </p:cNvSpPr>
          <p:nvPr>
            <p:ph type="sldNum" sz="quarter" idx="12"/>
          </p:nvPr>
        </p:nvSpPr>
        <p:spPr/>
        <p:txBody>
          <a:bodyPr/>
          <a:lstStyle/>
          <a:p>
            <a:fld id="{10338BC4-165C-45BE-83FF-C9C7D8E962C5}" type="slidenum">
              <a:rPr lang="en-GB" smtClean="0"/>
              <a:pPr/>
              <a:t>8</a:t>
            </a:fld>
            <a:endParaRPr lang="en-GB"/>
          </a:p>
        </p:txBody>
      </p:sp>
    </p:spTree>
    <p:extLst>
      <p:ext uri="{BB962C8B-B14F-4D97-AF65-F5344CB8AC3E}">
        <p14:creationId xmlns:p14="http://schemas.microsoft.com/office/powerpoint/2010/main" val="3459496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(2/2)</a:t>
            </a:r>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a:t>Compiled code is associated with a specific device … so we need a handle to reference the device</a:t>
            </a:r>
          </a:p>
          <a:p>
            <a:pPr marL="57150" indent="0">
              <a:buNone/>
            </a:pPr>
            <a:r>
              <a:rPr lang="pt-BR" sz="2400" b="1" dirty="0">
                <a:solidFill>
                  <a:srgbClr val="C00000"/>
                </a:solidFill>
              </a:rPr>
              <a:t>       std::vector&lt;cl::Device&gt; devices;</a:t>
            </a:r>
          </a:p>
          <a:p>
            <a:pPr marL="57150" indent="0">
              <a:buNone/>
            </a:pPr>
            <a:r>
              <a:rPr lang="pt-BR" sz="2400" b="1" dirty="0">
                <a:solidFill>
                  <a:srgbClr val="C00000"/>
                </a:solidFill>
              </a:rPr>
              <a:t>       devices = context.getInfo&lt;CL_CONTEXT_DEVICES&gt;();</a:t>
            </a:r>
          </a:p>
          <a:p>
            <a:pPr marL="57150" indent="0">
              <a:buNone/>
            </a:pPr>
            <a:endParaRPr lang="en-US" sz="2400" dirty="0"/>
          </a:p>
          <a:p>
            <a:r>
              <a:rPr lang="en-US" sz="2400" dirty="0"/>
              <a:t>In our programming, we’ve been using the default device which is the first one (devices[0]).</a:t>
            </a:r>
          </a:p>
          <a:p>
            <a:endParaRPr lang="en-US" sz="2400" dirty="0"/>
          </a:p>
          <a:p>
            <a:r>
              <a:rPr lang="en-US" sz="2400" dirty="0"/>
              <a:t>We need to query the program object to get the “</a:t>
            </a:r>
            <a:r>
              <a:rPr lang="en-US" sz="2400" dirty="0" err="1"/>
              <a:t>BuildInfo</a:t>
            </a:r>
            <a:r>
              <a:rPr lang="en-US" sz="2400" dirty="0"/>
              <a:t>”</a:t>
            </a:r>
          </a:p>
          <a:p>
            <a:pPr marL="57150" lvl="1" indent="0">
              <a:buNone/>
            </a:pPr>
            <a:r>
              <a:rPr lang="pt-BR" sz="2400" b="1" dirty="0">
                <a:solidFill>
                  <a:srgbClr val="C00000"/>
                </a:solidFill>
              </a:rPr>
              <a:t>       std::string built =  program.getBuildInfo      </a:t>
            </a:r>
            <a:br>
              <a:rPr lang="pt-BR" sz="2400" b="1" dirty="0">
                <a:solidFill>
                  <a:srgbClr val="C00000"/>
                </a:solidFill>
              </a:rPr>
            </a:br>
            <a:r>
              <a:rPr lang="pt-BR" sz="2400" b="1" dirty="0">
                <a:solidFill>
                  <a:srgbClr val="C00000"/>
                </a:solidFill>
              </a:rPr>
              <a:t>                     &lt;CL_PROGRAM_BUILD_LOG&gt;(devices[0]);</a:t>
            </a:r>
          </a:p>
          <a:p>
            <a:pPr marL="57150" lvl="1" indent="0">
              <a:buNone/>
            </a:pPr>
            <a:endParaRPr lang="en-US" sz="2400" b="1" dirty="0">
              <a:solidFill>
                <a:srgbClr val="C00000"/>
              </a:solidFill>
            </a:endParaRPr>
          </a:p>
          <a:p>
            <a:r>
              <a:rPr lang="en-US" sz="2400" dirty="0"/>
              <a:t>Now we can output the error compiler message </a:t>
            </a:r>
          </a:p>
          <a:p>
            <a:pPr marL="0" indent="0">
              <a:buNone/>
            </a:pPr>
            <a:r>
              <a:rPr lang="pt-BR" sz="2400" b="1" dirty="0">
                <a:solidFill>
                  <a:srgbClr val="C00000"/>
                </a:solidFill>
              </a:rPr>
              <a:t>         std::cerr &lt;&lt; built &lt;&lt; "\n";</a:t>
            </a:r>
          </a:p>
        </p:txBody>
      </p:sp>
      <p:sp>
        <p:nvSpPr>
          <p:cNvPr id="4" name="Slide Number Placeholder 3">
            <a:extLst>
              <a:ext uri="{FF2B5EF4-FFF2-40B4-BE49-F238E27FC236}">
                <a16:creationId xmlns:a16="http://schemas.microsoft.com/office/drawing/2014/main" id="{E4F120F7-1C0E-1F46-9C3A-B15D0573744A}"/>
              </a:ext>
            </a:extLst>
          </p:cNvPr>
          <p:cNvSpPr>
            <a:spLocks noGrp="1"/>
          </p:cNvSpPr>
          <p:nvPr>
            <p:ph type="sldNum" sz="quarter" idx="12"/>
          </p:nvPr>
        </p:nvSpPr>
        <p:spPr/>
        <p:txBody>
          <a:bodyPr/>
          <a:lstStyle/>
          <a:p>
            <a:fld id="{10338BC4-165C-45BE-83FF-C9C7D8E962C5}" type="slidenum">
              <a:rPr lang="en-GB" smtClean="0"/>
              <a:pPr/>
              <a:t>80</a:t>
            </a:fld>
            <a:endParaRPr lang="en-GB"/>
          </a:p>
        </p:txBody>
      </p:sp>
    </p:spTree>
    <p:extLst>
      <p:ext uri="{BB962C8B-B14F-4D97-AF65-F5344CB8AC3E}">
        <p14:creationId xmlns:p14="http://schemas.microsoft.com/office/powerpoint/2010/main" val="4044868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a:t>Compiler error messages: Complete Example</a:t>
            </a:r>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a:t>       cl::Program program(context, util::loadProgram("</a:t>
            </a:r>
            <a:r>
              <a:rPr lang="pt-BR" sz="1800" b="1" dirty="0" err="1"/>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a:solidFill>
                  <a:srgbClr val="0000FF"/>
                </a:solidFill>
              </a:rPr>
              <a:t>// If it was a build error then show the error</a:t>
            </a:r>
          </a:p>
          <a:p>
            <a:pPr marL="57150" indent="0">
              <a:buNone/>
            </a:pPr>
            <a:r>
              <a:rPr lang="pt-BR" sz="1800" b="1" dirty="0"/>
              <a:t>           </a:t>
            </a:r>
            <a:r>
              <a:rPr lang="pt-BR" sz="1800" b="1" dirty="0" err="1"/>
              <a:t>if</a:t>
            </a:r>
            <a:r>
              <a:rPr lang="pt-BR" sz="1800" b="1" dirty="0"/>
              <a:t> (error.err()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program.getBuildInfo    </a:t>
            </a:r>
            <a:br>
              <a:rPr lang="pt-BR" sz="1800" b="1" dirty="0"/>
            </a:br>
            <a:r>
              <a:rPr lang="pt-BR" sz="1800" b="1" dirty="0"/>
              <a:t>                                        &lt;CL_PROGRAM_BUILD_LOG&gt;(devices[0]);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
        <p:nvSpPr>
          <p:cNvPr id="4" name="Slide Number Placeholder 3">
            <a:extLst>
              <a:ext uri="{FF2B5EF4-FFF2-40B4-BE49-F238E27FC236}">
                <a16:creationId xmlns:a16="http://schemas.microsoft.com/office/drawing/2014/main" id="{462C5170-6723-8D45-B75D-38A12E23A6CF}"/>
              </a:ext>
            </a:extLst>
          </p:cNvPr>
          <p:cNvSpPr>
            <a:spLocks noGrp="1"/>
          </p:cNvSpPr>
          <p:nvPr>
            <p:ph type="sldNum" sz="quarter" idx="12"/>
          </p:nvPr>
        </p:nvSpPr>
        <p:spPr/>
        <p:txBody>
          <a:bodyPr/>
          <a:lstStyle/>
          <a:p>
            <a:fld id="{10338BC4-165C-45BE-83FF-C9C7D8E962C5}" type="slidenum">
              <a:rPr lang="en-GB" smtClean="0"/>
              <a:pPr/>
              <a:t>81</a:t>
            </a:fld>
            <a:endParaRPr lang="en-GB"/>
          </a:p>
        </p:txBody>
      </p:sp>
    </p:spTree>
    <p:extLst>
      <p:ext uri="{BB962C8B-B14F-4D97-AF65-F5344CB8AC3E}">
        <p14:creationId xmlns:p14="http://schemas.microsoft.com/office/powerpoint/2010/main" val="1243692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1" y="980728"/>
            <a:ext cx="8743772" cy="5400600"/>
          </a:xfrm>
        </p:spPr>
        <p:txBody>
          <a:bodyPr>
            <a:noAutofit/>
          </a:bodyPr>
          <a:lstStyle/>
          <a:p>
            <a:r>
              <a:rPr lang="en-GB" sz="2400" dirty="0"/>
              <a:t>For vector addition we need 3 memory objects, one each for input vectors A and B, and one for the output vector C</a:t>
            </a:r>
          </a:p>
          <a:p>
            <a:endParaRPr lang="en-GB" sz="2400" dirty="0"/>
          </a:p>
          <a:p>
            <a:r>
              <a:rPr lang="en-GB" sz="2400" dirty="0"/>
              <a:t>Create input vectors and assign values </a:t>
            </a:r>
            <a:r>
              <a:rPr lang="en-GB" sz="2400" b="1" dirty="0">
                <a:solidFill>
                  <a:srgbClr val="C00000"/>
                </a:solidFill>
              </a:rPr>
              <a:t>on the host</a:t>
            </a:r>
            <a:r>
              <a:rPr lang="en-GB" sz="2400" dirty="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a:latin typeface="Courier"/>
              </a:rPr>
              <a:t>(N), </a:t>
            </a:r>
            <a:r>
              <a:rPr lang="en-GB" sz="1800" b="1" dirty="0" err="1">
                <a:latin typeface="Courier"/>
              </a:rPr>
              <a:t>h_b</a:t>
            </a:r>
            <a:r>
              <a:rPr lang="en-GB" sz="1800" b="1" dirty="0">
                <a:latin typeface="Courier"/>
              </a:rPr>
              <a:t>(N), </a:t>
            </a:r>
            <a:r>
              <a:rPr lang="en-GB" sz="1800" b="1" dirty="0" err="1">
                <a:latin typeface="Courier"/>
              </a:rPr>
              <a:t>h_c</a:t>
            </a:r>
            <a:r>
              <a:rPr lang="en-GB" sz="1800" b="1" dirty="0">
                <a:latin typeface="Courier"/>
              </a:rPr>
              <a:t>(N);</a:t>
            </a:r>
          </a:p>
          <a:p>
            <a:pPr marL="457200" lvl="1" indent="0">
              <a:buNone/>
            </a:pPr>
            <a:r>
              <a:rPr lang="en-GB" sz="1800" b="1" dirty="0">
                <a:latin typeface="Courier"/>
              </a:rPr>
              <a:t>for (i = 0; i &lt; N; 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a:latin typeface="Courier"/>
            </a:endParaRPr>
          </a:p>
          <a:p>
            <a:pPr marL="358775" indent="-358775"/>
            <a:r>
              <a:rPr lang="en-GB" sz="2400" dirty="0"/>
              <a:t>Define </a:t>
            </a:r>
            <a:r>
              <a:rPr lang="en-GB" sz="2400" b="1" dirty="0">
                <a:solidFill>
                  <a:srgbClr val="C00000"/>
                </a:solidFill>
              </a:rPr>
              <a:t>OpenCL device buffers </a:t>
            </a:r>
            <a:r>
              <a:rPr lang="en-GB" sz="2400" dirty="0"/>
              <a:t>and copy from </a:t>
            </a:r>
            <a:r>
              <a:rPr lang="en-GB" sz="2400" b="1" dirty="0">
                <a:solidFill>
                  <a:srgbClr val="C00000"/>
                </a:solidFill>
              </a:rPr>
              <a:t>host buffers</a:t>
            </a:r>
            <a:r>
              <a:rPr lang="en-GB" sz="2400" dirty="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a:t>
            </a:r>
            <a:r>
              <a:rPr lang="en-GB" sz="1800" b="1" dirty="0" err="1">
                <a:latin typeface="Courier"/>
              </a:rPr>
              <a:t>h_a.begin</a:t>
            </a:r>
            <a:r>
              <a:rPr lang="en-GB" sz="1800" b="1" dirty="0">
                <a:latin typeface="Courier"/>
              </a:rPr>
              <a:t>(), </a:t>
            </a:r>
            <a:r>
              <a:rPr lang="en-GB" sz="1800" b="1" dirty="0" err="1">
                <a:latin typeface="Courier"/>
              </a:rPr>
              <a:t>h_a.end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a:t>
            </a:r>
            <a:r>
              <a:rPr lang="en-GB" sz="1800" b="1" dirty="0" err="1">
                <a:latin typeface="Courier"/>
              </a:rPr>
              <a:t>h_b.begin</a:t>
            </a:r>
            <a:r>
              <a:rPr lang="en-GB" sz="1800" b="1" dirty="0">
                <a:latin typeface="Courier"/>
              </a:rPr>
              <a:t>(), </a:t>
            </a:r>
            <a:r>
              <a:rPr lang="en-GB" sz="1800" b="1" dirty="0" err="1">
                <a:latin typeface="Courier"/>
              </a:rPr>
              <a:t>h_b.end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br>
              <a:rPr lang="en-GB" sz="1800" b="1" dirty="0">
                <a:latin typeface="Courier"/>
              </a:rPr>
            </a:br>
            <a:r>
              <a:rPr lang="en-GB" sz="1800" b="1" dirty="0">
                <a:latin typeface="Courier"/>
              </a:rPr>
              <a:t>               </a:t>
            </a:r>
            <a:r>
              <a:rPr lang="en-GB" sz="1800" b="1" dirty="0" err="1">
                <a:latin typeface="Courier"/>
              </a:rPr>
              <a:t>sizeof</a:t>
            </a:r>
            <a:r>
              <a:rPr lang="en-GB" sz="1800" b="1" dirty="0">
                <a:latin typeface="Courier"/>
              </a:rPr>
              <a:t>(float)*N);</a:t>
            </a:r>
          </a:p>
        </p:txBody>
      </p:sp>
      <p:sp>
        <p:nvSpPr>
          <p:cNvPr id="4" name="Slide Number Placeholder 3">
            <a:extLst>
              <a:ext uri="{FF2B5EF4-FFF2-40B4-BE49-F238E27FC236}">
                <a16:creationId xmlns:a16="http://schemas.microsoft.com/office/drawing/2014/main" id="{A4ECA6B8-91F7-5544-A491-EE238ECBF1AC}"/>
              </a:ext>
            </a:extLst>
          </p:cNvPr>
          <p:cNvSpPr>
            <a:spLocks noGrp="1"/>
          </p:cNvSpPr>
          <p:nvPr>
            <p:ph type="sldNum" sz="quarter" idx="12"/>
          </p:nvPr>
        </p:nvSpPr>
        <p:spPr/>
        <p:txBody>
          <a:bodyPr/>
          <a:lstStyle/>
          <a:p>
            <a:fld id="{10338BC4-165C-45BE-83FF-C9C7D8E962C5}" type="slidenum">
              <a:rPr lang="en-GB" smtClean="0"/>
              <a:pPr/>
              <a:t>82</a:t>
            </a:fld>
            <a:endParaRPr lang="en-GB"/>
          </a:p>
        </p:txBody>
      </p:sp>
    </p:spTree>
    <p:extLst>
      <p:ext uri="{BB962C8B-B14F-4D97-AF65-F5344CB8AC3E}">
        <p14:creationId xmlns:p14="http://schemas.microsoft.com/office/powerpoint/2010/main" val="11605079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90168" y="980728"/>
            <a:ext cx="8784976" cy="4971510"/>
          </a:xfrm>
        </p:spPr>
        <p:txBody>
          <a:bodyPr>
            <a:normAutofit/>
          </a:bodyPr>
          <a:lstStyle/>
          <a:p>
            <a:r>
              <a:rPr lang="en-GB" sz="2800" dirty="0"/>
              <a:t>Buffers are declared on the host as object type: </a:t>
            </a:r>
            <a:r>
              <a:rPr lang="en-GB" sz="2400" b="1" dirty="0">
                <a:solidFill>
                  <a:srgbClr val="34411B"/>
                </a:solidFill>
                <a:latin typeface="Courier"/>
              </a:rPr>
              <a:t>cl::Buffer</a:t>
            </a:r>
          </a:p>
          <a:p>
            <a:pPr lvl="1"/>
            <a:endParaRPr lang="en-GB" sz="2000" dirty="0">
              <a:latin typeface="Letter Gothic Std"/>
            </a:endParaRPr>
          </a:p>
          <a:p>
            <a:pPr marL="352425"/>
            <a:r>
              <a:rPr lang="en-GB" sz="2800" dirty="0"/>
              <a:t>Arrays in host memory hold your original host-side data:</a:t>
            </a:r>
          </a:p>
          <a:p>
            <a:pPr marL="619125" lvl="1" indent="0">
              <a:buNone/>
            </a:pPr>
            <a:r>
              <a:rPr lang="en-GB" sz="2400" dirty="0" err="1">
                <a:solidFill>
                  <a:srgbClr val="C00000"/>
                </a:solidFill>
                <a:latin typeface="Courier"/>
              </a:rPr>
              <a:t>std</a:t>
            </a:r>
            <a:r>
              <a:rPr lang="en-GB" sz="2400" dirty="0">
                <a:solidFill>
                  <a:srgbClr val="C00000"/>
                </a:solidFill>
                <a:latin typeface="Courier"/>
              </a:rPr>
              <a:t>::vector&lt;float&gt; </a:t>
            </a:r>
            <a:r>
              <a:rPr lang="en-GB" sz="2400" dirty="0" err="1">
                <a:latin typeface="Courier"/>
              </a:rPr>
              <a:t>h_a</a:t>
            </a:r>
            <a:r>
              <a:rPr lang="en-GB" sz="2400" dirty="0">
                <a:latin typeface="Courier"/>
              </a:rPr>
              <a:t>, </a:t>
            </a:r>
            <a:r>
              <a:rPr lang="en-GB" sz="2400" dirty="0" err="1">
                <a:latin typeface="Courier"/>
              </a:rPr>
              <a:t>h_b</a:t>
            </a:r>
            <a:r>
              <a:rPr lang="en-GB" sz="2400" dirty="0">
                <a:latin typeface="Courier"/>
              </a:rPr>
              <a:t>;</a:t>
            </a:r>
          </a:p>
          <a:p>
            <a:pPr marL="757238" lvl="1" indent="-357188"/>
            <a:endParaRPr lang="en-GB" sz="2400" dirty="0"/>
          </a:p>
          <a:p>
            <a:pPr marL="357188" indent="-357188"/>
            <a:r>
              <a:rPr lang="en-GB" sz="2800" dirty="0"/>
              <a:t>Create the device-side </a:t>
            </a:r>
            <a:r>
              <a:rPr lang="en-GB" sz="2800" b="1" dirty="0">
                <a:solidFill>
                  <a:srgbClr val="34411B"/>
                </a:solidFill>
              </a:rPr>
              <a:t>buffer</a:t>
            </a:r>
            <a:r>
              <a:rPr lang="en-GB" sz="2800" dirty="0">
                <a:solidFill>
                  <a:srgbClr val="34411B"/>
                </a:solidFill>
              </a:rPr>
              <a:t> </a:t>
            </a:r>
            <a:r>
              <a:rPr lang="en-GB" sz="2800" dirty="0"/>
              <a:t>(</a:t>
            </a:r>
            <a:r>
              <a:rPr lang="en-GB" sz="2800" dirty="0" err="1"/>
              <a:t>d_a</a:t>
            </a:r>
            <a:r>
              <a:rPr lang="en-GB" sz="2800" dirty="0"/>
              <a:t>), assign read only memory to hold the host array (</a:t>
            </a:r>
            <a:r>
              <a:rPr lang="en-GB" sz="2800" dirty="0" err="1"/>
              <a:t>h_a</a:t>
            </a:r>
            <a:r>
              <a:rPr lang="en-GB" sz="2800" dirty="0"/>
              <a:t>) and copy it into device memory:</a:t>
            </a:r>
          </a:p>
          <a:p>
            <a:pPr marL="619125" lvl="1" indent="0">
              <a:buNone/>
            </a:pPr>
            <a:r>
              <a:rPr lang="en-GB" sz="1900" b="1" dirty="0">
                <a:solidFill>
                  <a:srgbClr val="34411B"/>
                </a:solidFill>
                <a:latin typeface="Courier"/>
              </a:rPr>
              <a:t>cl::Buffer </a:t>
            </a:r>
            <a:r>
              <a:rPr lang="en-GB" sz="1900" dirty="0" err="1">
                <a:latin typeface="Courier"/>
              </a:rPr>
              <a:t>d_a</a:t>
            </a:r>
            <a:r>
              <a:rPr lang="en-GB" sz="1900" dirty="0">
                <a:latin typeface="Courier"/>
              </a:rPr>
              <a:t>(context, </a:t>
            </a:r>
            <a:r>
              <a:rPr lang="en-GB" sz="1900" dirty="0" err="1">
                <a:latin typeface="Courier"/>
              </a:rPr>
              <a:t>h_a.begin</a:t>
            </a:r>
            <a:r>
              <a:rPr lang="en-GB" sz="1900" dirty="0">
                <a:latin typeface="Courier"/>
              </a:rPr>
              <a:t>(), </a:t>
            </a:r>
            <a:r>
              <a:rPr lang="en-GB" sz="1900" dirty="0" err="1">
                <a:latin typeface="Courier"/>
              </a:rPr>
              <a:t>h_a.end</a:t>
            </a:r>
            <a:r>
              <a:rPr lang="en-GB" sz="1900" dirty="0">
                <a:latin typeface="Courier"/>
              </a:rPr>
              <a:t>(), true);</a:t>
            </a:r>
            <a:endParaRPr lang="en-GB" sz="1900" dirty="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740352"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a:endCxn id="4" idx="4"/>
          </p:cNvCxnSpPr>
          <p:nvPr/>
        </p:nvCxnSpPr>
        <p:spPr>
          <a:xfrm flipV="1">
            <a:off x="7959838" y="5872904"/>
            <a:ext cx="245091"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a:t>Start_iterator</a:t>
            </a:r>
            <a:r>
              <a:rPr lang="en-US" sz="1600" dirty="0"/>
              <a:t> and </a:t>
            </a:r>
            <a:r>
              <a:rPr lang="en-US" sz="1600" dirty="0" err="1"/>
              <a:t>end_iterator</a:t>
            </a:r>
            <a:r>
              <a:rPr lang="en-US" sz="1600" dirty="0"/>
              <a:t> for the container-holding host-side object</a:t>
            </a:r>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42D29FF0-14C3-DF4C-AA0F-5174F1A46925}"/>
              </a:ext>
            </a:extLst>
          </p:cNvPr>
          <p:cNvSpPr>
            <a:spLocks noGrp="1"/>
          </p:cNvSpPr>
          <p:nvPr>
            <p:ph type="sldNum" sz="quarter" idx="12"/>
          </p:nvPr>
        </p:nvSpPr>
        <p:spPr/>
        <p:txBody>
          <a:bodyPr/>
          <a:lstStyle/>
          <a:p>
            <a:fld id="{10338BC4-165C-45BE-83FF-C9C7D8E962C5}" type="slidenum">
              <a:rPr lang="en-GB" smtClean="0"/>
              <a:pPr/>
              <a:t>83</a:t>
            </a:fld>
            <a:endParaRPr lang="en-GB"/>
          </a:p>
        </p:txBody>
      </p:sp>
      <p:sp>
        <p:nvSpPr>
          <p:cNvPr id="5" name="TextBox 4"/>
          <p:cNvSpPr txBox="1"/>
          <p:nvPr/>
        </p:nvSpPr>
        <p:spPr>
          <a:xfrm>
            <a:off x="6876256" y="6093296"/>
            <a:ext cx="2167164" cy="584775"/>
          </a:xfrm>
          <a:prstGeom prst="rect">
            <a:avLst/>
          </a:prstGeom>
          <a:solidFill>
            <a:schemeClr val="bg1"/>
          </a:solidFill>
          <a:ln>
            <a:solidFill>
              <a:schemeClr val="accent1">
                <a:shade val="50000"/>
              </a:schemeClr>
            </a:solidFill>
          </a:ln>
        </p:spPr>
        <p:txBody>
          <a:bodyPr wrap="square" rtlCol="0">
            <a:spAutoFit/>
          </a:bodyPr>
          <a:lstStyle/>
          <a:p>
            <a:pPr algn="ctr"/>
            <a:r>
              <a:rPr lang="en-US" sz="1600" dirty="0"/>
              <a:t>Stipulates that this is a read-only buffer</a:t>
            </a:r>
          </a:p>
        </p:txBody>
      </p:sp>
    </p:spTree>
    <p:extLst>
      <p:ext uri="{BB962C8B-B14F-4D97-AF65-F5344CB8AC3E}">
        <p14:creationId xmlns:p14="http://schemas.microsoft.com/office/powerpoint/2010/main" val="16879446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a:p>
          <a:p>
            <a:pPr marL="357188" indent="-357188"/>
            <a:r>
              <a:rPr lang="en-GB" sz="2800" dirty="0"/>
              <a:t>The last argument sets the device's read/write access to the Buffer. </a:t>
            </a:r>
            <a:r>
              <a:rPr lang="en-GB" sz="2800" b="1" u="sng" dirty="0">
                <a:solidFill>
                  <a:srgbClr val="002060"/>
                </a:solidFill>
              </a:rPr>
              <a:t>true</a:t>
            </a:r>
            <a:r>
              <a:rPr lang="en-GB" sz="2800" dirty="0"/>
              <a:t> means “read only” while </a:t>
            </a:r>
            <a:r>
              <a:rPr lang="en-GB" sz="2800" b="1" u="sng" dirty="0">
                <a:solidFill>
                  <a:srgbClr val="002060"/>
                </a:solidFill>
              </a:rPr>
              <a:t>false</a:t>
            </a:r>
            <a:r>
              <a:rPr lang="en-GB" sz="2800" dirty="0"/>
              <a:t> (the default) means “read/write”.  </a:t>
            </a:r>
            <a:endParaRPr lang="en-GB" sz="2800" i="1" dirty="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a:t>Can use explicit copy commands to copy from the device buffer (in global memory) to host memory:</a:t>
            </a:r>
            <a:endParaRPr lang="en-GB" sz="2400" dirty="0"/>
          </a:p>
          <a:p>
            <a:pPr marL="400050" lvl="1" indent="0">
              <a:buNone/>
            </a:pPr>
            <a:r>
              <a:rPr lang="en-GB" sz="2300" dirty="0">
                <a:solidFill>
                  <a:schemeClr val="tx2">
                    <a:lumMod val="75000"/>
                  </a:schemeClr>
                </a:solidFill>
                <a:latin typeface="Courier"/>
              </a:rPr>
              <a:t>cl::copy</a:t>
            </a:r>
            <a:r>
              <a:rPr lang="en-GB" sz="2300" dirty="0">
                <a:latin typeface="Courier"/>
              </a:rPr>
              <a:t>(queue, </a:t>
            </a:r>
            <a:r>
              <a:rPr lang="en-GB" sz="2300" dirty="0" err="1">
                <a:latin typeface="Courier"/>
              </a:rPr>
              <a:t>d_c</a:t>
            </a:r>
            <a:r>
              <a:rPr lang="en-GB" sz="2300" dirty="0">
                <a:latin typeface="Courier"/>
              </a:rPr>
              <a:t>, </a:t>
            </a:r>
            <a:r>
              <a:rPr lang="en-GB" sz="2300" dirty="0" err="1">
                <a:latin typeface="Courier"/>
              </a:rPr>
              <a:t>h_c.begin</a:t>
            </a:r>
            <a:r>
              <a:rPr lang="en-GB" sz="2300" dirty="0">
                <a:latin typeface="Courier"/>
              </a:rPr>
              <a:t>(), </a:t>
            </a:r>
            <a:r>
              <a:rPr lang="en-GB" sz="2300" dirty="0" err="1">
                <a:latin typeface="Courier"/>
              </a:rPr>
              <a:t>h_c.end</a:t>
            </a:r>
            <a:r>
              <a:rPr lang="en-GB" sz="2300" dirty="0">
                <a:latin typeface="Courier"/>
              </a:rPr>
              <a:t>());</a:t>
            </a:r>
          </a:p>
          <a:p>
            <a:pPr marL="357188" indent="-357188"/>
            <a:endParaRPr lang="en-GB" sz="2800" dirty="0"/>
          </a:p>
          <a:p>
            <a:pPr marL="357188" indent="-357188"/>
            <a:r>
              <a:rPr lang="en-GB" sz="2800" dirty="0"/>
              <a:t>Can also copy from host memory to global memory:</a:t>
            </a:r>
          </a:p>
          <a:p>
            <a:pPr marL="400050" lvl="1" indent="0">
              <a:buNone/>
            </a:pPr>
            <a:r>
              <a:rPr lang="en-GB" sz="2300" dirty="0">
                <a:solidFill>
                  <a:srgbClr val="1F497D">
                    <a:lumMod val="75000"/>
                  </a:srgbClr>
                </a:solidFill>
                <a:latin typeface="Courier"/>
              </a:rPr>
              <a:t>cl::copy</a:t>
            </a:r>
            <a:r>
              <a:rPr lang="en-GB" sz="2300" dirty="0">
                <a:solidFill>
                  <a:prstClr val="black"/>
                </a:solidFill>
                <a:latin typeface="Courier"/>
              </a:rPr>
              <a:t>(queue, </a:t>
            </a:r>
            <a:r>
              <a:rPr lang="en-GB" sz="2300" dirty="0" err="1">
                <a:solidFill>
                  <a:prstClr val="black"/>
                </a:solidFill>
                <a:latin typeface="Courier"/>
              </a:rPr>
              <a:t>h_c.begin</a:t>
            </a:r>
            <a:r>
              <a:rPr lang="en-GB" sz="2300" dirty="0">
                <a:solidFill>
                  <a:prstClr val="black"/>
                </a:solidFill>
                <a:latin typeface="Courier"/>
              </a:rPr>
              <a:t>(), </a:t>
            </a:r>
            <a:r>
              <a:rPr lang="en-GB" sz="2300" dirty="0" err="1">
                <a:solidFill>
                  <a:prstClr val="black"/>
                </a:solidFill>
                <a:latin typeface="Courier"/>
              </a:rPr>
              <a:t>h_c.end</a:t>
            </a:r>
            <a:r>
              <a:rPr lang="en-GB" sz="2300" dirty="0">
                <a:solidFill>
                  <a:prstClr val="black"/>
                </a:solidFill>
                <a:latin typeface="Courier"/>
              </a:rPr>
              <a:t>(), </a:t>
            </a:r>
            <a:r>
              <a:rPr lang="en-GB" sz="2300" dirty="0" err="1">
                <a:solidFill>
                  <a:prstClr val="black"/>
                </a:solidFill>
                <a:latin typeface="Courier"/>
              </a:rPr>
              <a:t>d_c</a:t>
            </a:r>
            <a:r>
              <a:rPr lang="en-GB" sz="2300" dirty="0">
                <a:solidFill>
                  <a:prstClr val="black"/>
                </a:solidFill>
                <a:latin typeface="Courier"/>
              </a:rPr>
              <a:t>);</a:t>
            </a: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4" name="Slide Number Placeholder 3">
            <a:extLst>
              <a:ext uri="{FF2B5EF4-FFF2-40B4-BE49-F238E27FC236}">
                <a16:creationId xmlns:a16="http://schemas.microsoft.com/office/drawing/2014/main" id="{6A8C1AC2-8E3A-A043-B443-F692A1B968EE}"/>
              </a:ext>
            </a:extLst>
          </p:cNvPr>
          <p:cNvSpPr>
            <a:spLocks noGrp="1"/>
          </p:cNvSpPr>
          <p:nvPr>
            <p:ph type="sldNum" sz="quarter" idx="12"/>
          </p:nvPr>
        </p:nvSpPr>
        <p:spPr/>
        <p:txBody>
          <a:bodyPr/>
          <a:lstStyle/>
          <a:p>
            <a:fld id="{10338BC4-165C-45BE-83FF-C9C7D8E962C5}" type="slidenum">
              <a:rPr lang="en-GB" smtClean="0"/>
              <a:pPr/>
              <a:t>84</a:t>
            </a:fld>
            <a:endParaRPr lang="en-GB"/>
          </a:p>
        </p:txBody>
      </p:sp>
    </p:spTree>
    <p:extLst>
      <p:ext uri="{BB962C8B-B14F-4D97-AF65-F5344CB8AC3E}">
        <p14:creationId xmlns:p14="http://schemas.microsoft.com/office/powerpoint/2010/main" val="4102843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i="1" dirty="0">
                <a:solidFill>
                  <a:schemeClr val="accent2"/>
                </a:solidFill>
              </a:rPr>
              <a:t>kernel </a:t>
            </a:r>
            <a:r>
              <a:rPr lang="en-GB" sz="2800" b="1" i="1" dirty="0" err="1">
                <a:solidFill>
                  <a:schemeClr val="accent2"/>
                </a:solidFill>
              </a:rPr>
              <a:t>functor</a:t>
            </a:r>
            <a:r>
              <a:rPr lang="en-GB" sz="2800" b="1" i="1" dirty="0">
                <a:solidFill>
                  <a:schemeClr val="accent2"/>
                </a:solidFill>
              </a:rPr>
              <a:t> </a:t>
            </a:r>
            <a:r>
              <a:rPr lang="en-GB" sz="2800" dirty="0"/>
              <a:t>for the kernels you want to be able to call in the </a:t>
            </a:r>
            <a:r>
              <a:rPr lang="en-GB" sz="2800" b="1" dirty="0">
                <a:solidFill>
                  <a:schemeClr val="accent1"/>
                </a:solidFill>
              </a:rPr>
              <a:t>program</a:t>
            </a:r>
            <a:r>
              <a:rPr lang="en-GB" sz="2800" dirty="0"/>
              <a:t>:</a:t>
            </a:r>
          </a:p>
          <a:p>
            <a:endParaRPr lang="en-GB" sz="2800" dirty="0"/>
          </a:p>
          <a:p>
            <a:pPr marL="457200" lvl="1" indent="0">
              <a:buNone/>
            </a:pPr>
            <a:r>
              <a:rPr lang="en-GB" sz="2400" dirty="0">
                <a:solidFill>
                  <a:schemeClr val="tx2">
                    <a:lumMod val="75000"/>
                  </a:schemeClr>
                </a:solidFill>
                <a:latin typeface="Courier"/>
              </a:rPr>
              <a:t>cl::</a:t>
            </a:r>
            <a:r>
              <a:rPr lang="en-GB" sz="2400" dirty="0" err="1">
                <a:solidFill>
                  <a:schemeClr val="tx2">
                    <a:lumMod val="75000"/>
                  </a:schemeClr>
                </a:solidFill>
                <a:latin typeface="Courier"/>
              </a:rPr>
              <a:t>KernelFunctor</a:t>
            </a:r>
            <a:endParaRPr lang="en-GB" sz="2400" dirty="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err="1">
                <a:latin typeface="Courier"/>
              </a:rPr>
              <a:t>vadd</a:t>
            </a:r>
            <a:r>
              <a:rPr lang="en-GB" sz="2400" dirty="0">
                <a:latin typeface="Courier"/>
              </a:rPr>
              <a:t>(program, “</a:t>
            </a:r>
            <a:r>
              <a:rPr lang="en-GB" sz="2400" dirty="0" err="1">
                <a:latin typeface="Courier"/>
              </a:rPr>
              <a:t>vadd</a:t>
            </a:r>
            <a:r>
              <a:rPr lang="en-GB" sz="2400" dirty="0">
                <a:latin typeface="Courier"/>
              </a:rPr>
              <a:t>”);</a:t>
            </a:r>
          </a:p>
          <a:p>
            <a:pPr marL="457200" lvl="1" indent="0">
              <a:buNone/>
            </a:pPr>
            <a:endParaRPr lang="en-GB" dirty="0">
              <a:latin typeface="Letter Gothic Std"/>
            </a:endParaRPr>
          </a:p>
          <a:p>
            <a:pPr marL="0" indent="0">
              <a:buNone/>
            </a:pPr>
            <a:endParaRPr lang="en-GB" sz="2800" dirty="0"/>
          </a:p>
          <a:p>
            <a:pPr marL="357188" indent="-357188"/>
            <a:endParaRPr lang="en-GB" sz="2800" dirty="0"/>
          </a:p>
          <a:p>
            <a:pPr marL="357188" indent="-357188"/>
            <a:r>
              <a:rPr lang="en-GB" sz="2800" dirty="0"/>
              <a:t>This means you can ‘call’ the kernel as a ‘function’ in your host code to </a:t>
            </a:r>
            <a:r>
              <a:rPr lang="en-GB" sz="2800" dirty="0" err="1"/>
              <a:t>enqueue</a:t>
            </a:r>
            <a:r>
              <a:rPr lang="en-GB" sz="2800" dirty="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Must match the pattern of arguments to the kernel.</a:t>
              </a:r>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a:t>A previously created “program object” serving as a dynamic library of kernels</a:t>
              </a:r>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The name of the function used for the kernel</a:t>
              </a:r>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a:t>Variable name</a:t>
            </a:r>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C93E1673-6D1F-C143-9BD7-DBCB262B2CD6}"/>
              </a:ext>
            </a:extLst>
          </p:cNvPr>
          <p:cNvSpPr>
            <a:spLocks noGrp="1"/>
          </p:cNvSpPr>
          <p:nvPr>
            <p:ph type="sldNum" sz="quarter" idx="12"/>
          </p:nvPr>
        </p:nvSpPr>
        <p:spPr/>
        <p:txBody>
          <a:bodyPr/>
          <a:lstStyle/>
          <a:p>
            <a:fld id="{10338BC4-165C-45BE-83FF-C9C7D8E962C5}" type="slidenum">
              <a:rPr lang="en-GB" smtClean="0"/>
              <a:pPr/>
              <a:t>85</a:t>
            </a:fld>
            <a:endParaRPr lang="en-GB"/>
          </a:p>
        </p:txBody>
      </p:sp>
    </p:spTree>
    <p:extLst>
      <p:ext uri="{BB962C8B-B14F-4D97-AF65-F5344CB8AC3E}">
        <p14:creationId xmlns:p14="http://schemas.microsoft.com/office/powerpoint/2010/main" val="19998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8856984" cy="5472608"/>
          </a:xfrm>
        </p:spPr>
        <p:txBody>
          <a:bodyPr>
            <a:normAutofit lnSpcReduction="10000"/>
          </a:bodyPr>
          <a:lstStyle/>
          <a:p>
            <a:r>
              <a:rPr lang="en-GB" dirty="0"/>
              <a:t>If you want to query information about a kernel, you will need a </a:t>
            </a:r>
            <a:r>
              <a:rPr lang="en-GB" b="1" dirty="0"/>
              <a:t>kernel object</a:t>
            </a:r>
            <a:r>
              <a:rPr lang="en-GB" dirty="0"/>
              <a:t> too:</a:t>
            </a:r>
          </a:p>
          <a:p>
            <a:pPr lvl="1">
              <a:buNone/>
            </a:pPr>
            <a:endParaRPr lang="en-GB" sz="2000"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r>
              <a:rPr lang="en-GB" b="1" i="1" dirty="0">
                <a:latin typeface="Trebuchet MS"/>
                <a:cs typeface="Trebuchet MS"/>
              </a:rPr>
              <a:t>or</a:t>
            </a: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endParaRPr lang="en-GB" dirty="0">
              <a:latin typeface="Courier New Bold"/>
            </a:endParaRPr>
          </a:p>
          <a:p>
            <a:pPr lvl="1">
              <a:buNone/>
            </a:pPr>
            <a:r>
              <a:rPr lang="en-GB" dirty="0">
                <a:latin typeface="Courier New Bold"/>
              </a:rPr>
              <a:t>  = </a:t>
            </a:r>
            <a:r>
              <a:rPr lang="en-GB" dirty="0" err="1">
                <a:latin typeface="Courier New Bold"/>
              </a:rPr>
              <a:t>myKernelFunctor.getKernel</a:t>
            </a:r>
            <a:r>
              <a:rPr lang="en-GB" dirty="0">
                <a:latin typeface="Courier New Bold"/>
              </a:rPr>
              <a:t>();</a:t>
            </a:r>
          </a:p>
          <a:p>
            <a:pPr lvl="1">
              <a:buNone/>
            </a:pPr>
            <a:endParaRPr lang="en-GB" sz="2400" dirty="0">
              <a:latin typeface="Courier New Bold"/>
            </a:endParaRPr>
          </a:p>
          <a:p>
            <a:r>
              <a:rPr lang="en-GB" sz="2800" dirty="0"/>
              <a:t>Get the maximum size for a work-group:</a:t>
            </a:r>
          </a:p>
          <a:p>
            <a:pPr marL="457200" lvl="1" indent="0">
              <a:buNone/>
            </a:pPr>
            <a:endParaRPr lang="en-GB" sz="18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924944"/>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228600"/>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2123728" y="6021288"/>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462CB0D-97FE-344F-94B2-30295DA40C7C}"/>
              </a:ext>
            </a:extLst>
          </p:cNvPr>
          <p:cNvSpPr>
            <a:spLocks noGrp="1"/>
          </p:cNvSpPr>
          <p:nvPr>
            <p:ph type="sldNum" sz="quarter" idx="12"/>
          </p:nvPr>
        </p:nvSpPr>
        <p:spPr/>
        <p:txBody>
          <a:bodyPr/>
          <a:lstStyle/>
          <a:p>
            <a:fld id="{10338BC4-165C-45BE-83FF-C9C7D8E962C5}" type="slidenum">
              <a:rPr lang="en-GB" smtClean="0"/>
              <a:pPr/>
              <a:t>86</a:t>
            </a:fld>
            <a:endParaRPr lang="en-GB"/>
          </a:p>
        </p:txBody>
      </p:sp>
    </p:spTree>
    <p:extLst>
      <p:ext uri="{BB962C8B-B14F-4D97-AF65-F5344CB8AC3E}">
        <p14:creationId xmlns:p14="http://schemas.microsoft.com/office/powerpoint/2010/main" val="2169760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a:t>Specify </a:t>
            </a:r>
            <a:r>
              <a:rPr lang="en-GB" sz="2400" i="1" dirty="0"/>
              <a:t>global</a:t>
            </a:r>
            <a:r>
              <a:rPr lang="en-GB" sz="2400" dirty="0"/>
              <a:t> (and optionally </a:t>
            </a:r>
            <a:r>
              <a:rPr lang="en-GB" sz="2400" i="1" dirty="0"/>
              <a:t>local)</a:t>
            </a:r>
            <a:r>
              <a:rPr lang="en-GB" sz="2400" dirty="0"/>
              <a:t> dimensions</a:t>
            </a:r>
          </a:p>
          <a:p>
            <a:pPr marL="757238" lvl="1" indent="-357188"/>
            <a:r>
              <a:rPr lang="en-GB" sz="2000" dirty="0"/>
              <a:t>cl::</a:t>
            </a:r>
            <a:r>
              <a:rPr lang="en-GB" sz="2000" dirty="0" err="1"/>
              <a:t>NDRange</a:t>
            </a:r>
            <a:r>
              <a:rPr lang="en-GB" sz="2000" dirty="0"/>
              <a:t> global(1024)</a:t>
            </a:r>
          </a:p>
          <a:p>
            <a:pPr marL="757238" lvl="1" indent="-357188"/>
            <a:r>
              <a:rPr lang="en-GB" sz="2000" dirty="0"/>
              <a:t>cl::</a:t>
            </a:r>
            <a:r>
              <a:rPr lang="en-GB" sz="2000" dirty="0" err="1"/>
              <a:t>NDRange</a:t>
            </a:r>
            <a:r>
              <a:rPr lang="en-GB" sz="2000" dirty="0"/>
              <a:t> local(64)</a:t>
            </a:r>
          </a:p>
          <a:p>
            <a:pPr marL="757238" lvl="1" indent="-357188"/>
            <a:r>
              <a:rPr lang="en-GB" sz="2000" dirty="0"/>
              <a:t>If you don’t specify a local dimension, it is assumed as cl::</a:t>
            </a:r>
            <a:r>
              <a:rPr lang="en-GB" sz="2000" dirty="0" err="1"/>
              <a:t>NullRange</a:t>
            </a:r>
            <a:r>
              <a:rPr lang="en-GB" sz="2000" dirty="0"/>
              <a:t>, and the runtime picks a size for you</a:t>
            </a:r>
          </a:p>
          <a:p>
            <a:pPr marL="757238" lvl="1" indent="-357188"/>
            <a:endParaRPr lang="en-GB" sz="2000" dirty="0"/>
          </a:p>
          <a:p>
            <a:pPr marL="357188" indent="-357188"/>
            <a:r>
              <a:rPr lang="en-GB" sz="2400" dirty="0" err="1"/>
              <a:t>Enqueue</a:t>
            </a:r>
            <a:r>
              <a:rPr lang="en-GB" sz="2400" dirty="0"/>
              <a:t> the kernel for execution (note: non-blocking):</a:t>
            </a:r>
          </a:p>
          <a:p>
            <a:pPr marL="457200" lvl="1" indent="0">
              <a:buNone/>
            </a:pPr>
            <a:endParaRPr lang="en-GB" sz="1200" dirty="0">
              <a:latin typeface="Courier"/>
            </a:endParaRPr>
          </a:p>
          <a:p>
            <a:pPr marL="457200" lvl="1" indent="0">
              <a:buNone/>
            </a:pPr>
            <a:r>
              <a:rPr lang="en-GB" sz="2000" b="1" dirty="0" err="1">
                <a:solidFill>
                  <a:srgbClr val="1F497D"/>
                </a:solidFill>
                <a:latin typeface="Courier"/>
              </a:rPr>
              <a:t>vadd</a:t>
            </a:r>
            <a:r>
              <a:rPr lang="en-GB" sz="2000" b="1" dirty="0">
                <a:solidFill>
                  <a:srgbClr val="1F497D"/>
                </a:solidFill>
                <a:latin typeface="Courier"/>
              </a:rPr>
              <a:t>(cl::</a:t>
            </a:r>
            <a:r>
              <a:rPr lang="en-GB" sz="2000" b="1" dirty="0" err="1">
                <a:solidFill>
                  <a:srgbClr val="1F497D"/>
                </a:solidFill>
                <a:latin typeface="Courier"/>
              </a:rPr>
              <a:t>EnqueueArgs</a:t>
            </a:r>
            <a:r>
              <a:rPr lang="en-GB" sz="2000" b="1" dirty="0">
                <a:solidFill>
                  <a:srgbClr val="1F497D"/>
                </a:solidFill>
                <a:latin typeface="Courier"/>
              </a:rPr>
              <a:t>(queue, global), </a:t>
            </a:r>
            <a:r>
              <a:rPr lang="en-GB" sz="2000" b="1" dirty="0" err="1">
                <a:solidFill>
                  <a:srgbClr val="1F497D"/>
                </a:solidFill>
                <a:latin typeface="Courier"/>
              </a:rPr>
              <a:t>d_a</a:t>
            </a:r>
            <a:r>
              <a:rPr lang="en-GB" sz="2000" b="1" dirty="0">
                <a:solidFill>
                  <a:srgbClr val="1F497D"/>
                </a:solidFill>
                <a:latin typeface="Courier"/>
              </a:rPr>
              <a:t>, </a:t>
            </a:r>
            <a:r>
              <a:rPr lang="en-GB" sz="2000" b="1" dirty="0" err="1">
                <a:solidFill>
                  <a:srgbClr val="1F497D"/>
                </a:solidFill>
                <a:latin typeface="Courier"/>
              </a:rPr>
              <a:t>d_b</a:t>
            </a:r>
            <a:r>
              <a:rPr lang="en-GB" sz="2000" b="1" dirty="0">
                <a:solidFill>
                  <a:srgbClr val="1F497D"/>
                </a:solidFill>
                <a:latin typeface="Courier"/>
              </a:rPr>
              <a:t>, </a:t>
            </a:r>
            <a:r>
              <a:rPr lang="en-GB" sz="2000" b="1" dirty="0" err="1">
                <a:solidFill>
                  <a:srgbClr val="1F497D"/>
                </a:solidFill>
                <a:latin typeface="Courier"/>
              </a:rPr>
              <a:t>d_c</a:t>
            </a:r>
            <a:r>
              <a:rPr lang="en-GB" sz="2000" b="1" dirty="0">
                <a:solidFill>
                  <a:srgbClr val="1F497D"/>
                </a:solidFill>
                <a:latin typeface="Courier"/>
              </a:rPr>
              <a:t>);</a:t>
            </a:r>
          </a:p>
          <a:p>
            <a:pPr marL="357188" indent="-357188"/>
            <a:endParaRPr lang="en-GB" sz="2400" dirty="0"/>
          </a:p>
          <a:p>
            <a:pPr marL="357188" indent="-357188"/>
            <a:r>
              <a:rPr lang="en-GB" sz="2400" dirty="0"/>
              <a:t>Read back result (as a blocking operation). We use an in-order queue to ensure the previous commands are completed before the read can begin</a:t>
            </a:r>
          </a:p>
          <a:p>
            <a:pPr marL="400050" lvl="1" indent="0">
              <a:buNone/>
            </a:pPr>
            <a:endParaRPr lang="en-GB" sz="1100" dirty="0">
              <a:solidFill>
                <a:srgbClr val="1F497D"/>
              </a:solidFill>
              <a:latin typeface="Courier"/>
            </a:endParaRPr>
          </a:p>
          <a:p>
            <a:pPr marL="400050" lvl="1" indent="0">
              <a:buNone/>
            </a:pPr>
            <a:r>
              <a:rPr lang="en-GB" sz="2000" b="1" dirty="0">
                <a:solidFill>
                  <a:srgbClr val="1F497D"/>
                </a:solidFill>
                <a:latin typeface="Courier"/>
              </a:rPr>
              <a:t>cl::copy(queue, </a:t>
            </a:r>
            <a:r>
              <a:rPr lang="en-GB" sz="2000" b="1" dirty="0" err="1">
                <a:solidFill>
                  <a:srgbClr val="1F497D"/>
                </a:solidFill>
                <a:latin typeface="Courier"/>
              </a:rPr>
              <a:t>d_c</a:t>
            </a:r>
            <a:r>
              <a:rPr lang="en-GB" sz="2000" b="1" dirty="0">
                <a:solidFill>
                  <a:srgbClr val="1F497D"/>
                </a:solidFill>
                <a:latin typeface="Courier"/>
              </a:rPr>
              <a:t>, </a:t>
            </a:r>
            <a:r>
              <a:rPr lang="en-GB" sz="2000" b="1" dirty="0" err="1">
                <a:solidFill>
                  <a:srgbClr val="1F497D"/>
                </a:solidFill>
                <a:latin typeface="Courier"/>
              </a:rPr>
              <a:t>h_c.begin</a:t>
            </a:r>
            <a:r>
              <a:rPr lang="en-GB" sz="2000" b="1" dirty="0">
                <a:solidFill>
                  <a:srgbClr val="1F497D"/>
                </a:solidFill>
                <a:latin typeface="Courier"/>
              </a:rPr>
              <a:t>(), </a:t>
            </a:r>
            <a:r>
              <a:rPr lang="en-GB" sz="2000" b="1" dirty="0" err="1">
                <a:solidFill>
                  <a:srgbClr val="1F497D"/>
                </a:solidFill>
                <a:latin typeface="Courier"/>
              </a:rPr>
              <a:t>h_c.end</a:t>
            </a:r>
            <a:r>
              <a:rPr lang="en-GB" sz="2000" b="1" dirty="0">
                <a:solidFill>
                  <a:srgbClr val="1F497D"/>
                </a:solidFill>
                <a:latin typeface="Courier"/>
              </a:rPr>
              <a:t>());</a:t>
            </a:r>
          </a:p>
        </p:txBody>
      </p:sp>
      <p:sp>
        <p:nvSpPr>
          <p:cNvPr id="4" name="Slide Number Placeholder 3">
            <a:extLst>
              <a:ext uri="{FF2B5EF4-FFF2-40B4-BE49-F238E27FC236}">
                <a16:creationId xmlns:a16="http://schemas.microsoft.com/office/drawing/2014/main" id="{FB61FF3D-CCBE-434E-9954-90309DF873DD}"/>
              </a:ext>
            </a:extLst>
          </p:cNvPr>
          <p:cNvSpPr>
            <a:spLocks noGrp="1"/>
          </p:cNvSpPr>
          <p:nvPr>
            <p:ph type="sldNum" sz="quarter" idx="12"/>
          </p:nvPr>
        </p:nvSpPr>
        <p:spPr/>
        <p:txBody>
          <a:bodyPr/>
          <a:lstStyle/>
          <a:p>
            <a:fld id="{10338BC4-165C-45BE-83FF-C9C7D8E962C5}" type="slidenum">
              <a:rPr lang="en-GB" smtClean="0"/>
              <a:pPr/>
              <a:t>87</a:t>
            </a:fld>
            <a:endParaRPr lang="en-GB"/>
          </a:p>
        </p:txBody>
      </p:sp>
    </p:spTree>
    <p:extLst>
      <p:ext uri="{BB962C8B-B14F-4D97-AF65-F5344CB8AC3E}">
        <p14:creationId xmlns:p14="http://schemas.microsoft.com/office/powerpoint/2010/main" val="911600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784976" cy="5069160"/>
          </a:xfrm>
        </p:spPr>
        <p:txBody>
          <a:bodyPr>
            <a:normAutofit fontScale="70000" lnSpcReduction="2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CL_HPP_ENABLE_EXCEPTIONS</a:t>
            </a:r>
          </a:p>
          <a:p>
            <a:pPr marL="457200" lvl="1" indent="0">
              <a:lnSpc>
                <a:spcPct val="110000"/>
              </a:lnSpc>
              <a:buNone/>
            </a:pPr>
            <a:endParaRPr lang="en-GB" dirty="0">
              <a:solidFill>
                <a:srgbClr val="738AC8"/>
              </a:solidFill>
              <a:latin typeface="Courier New Bold"/>
            </a:endParaRPr>
          </a:p>
          <a:p>
            <a:pPr>
              <a:lnSpc>
                <a:spcPct val="110000"/>
              </a:lnSpc>
            </a:pPr>
            <a:r>
              <a:rPr lang="en-GB" dirty="0"/>
              <a:t>Specify the version of OpenCL that you wish to target.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CL_HPP_TARGET_OPENCL_VERSION 120</a:t>
            </a:r>
          </a:p>
          <a:p>
            <a:pPr marL="457200" lvl="1" indent="0">
              <a:lnSpc>
                <a:spcPct val="110000"/>
              </a:lnSpc>
              <a:buNone/>
            </a:pPr>
            <a:r>
              <a:rPr lang="en-GB" dirty="0">
                <a:solidFill>
                  <a:srgbClr val="738AC8"/>
                </a:solidFill>
                <a:latin typeface="Courier New Bold"/>
              </a:rPr>
              <a:t>#define CL_HPP_MINIMUM_OPENCL_VERSION 120</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&lt;CL/cl2.hpp&gt;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
        <p:nvSpPr>
          <p:cNvPr id="4" name="Slide Number Placeholder 3">
            <a:extLst>
              <a:ext uri="{FF2B5EF4-FFF2-40B4-BE49-F238E27FC236}">
                <a16:creationId xmlns:a16="http://schemas.microsoft.com/office/drawing/2014/main" id="{F4590837-8F25-FF43-A859-71AA413AD453}"/>
              </a:ext>
            </a:extLst>
          </p:cNvPr>
          <p:cNvSpPr>
            <a:spLocks noGrp="1"/>
          </p:cNvSpPr>
          <p:nvPr>
            <p:ph type="sldNum" sz="quarter" idx="12"/>
          </p:nvPr>
        </p:nvSpPr>
        <p:spPr/>
        <p:txBody>
          <a:bodyPr/>
          <a:lstStyle/>
          <a:p>
            <a:fld id="{10338BC4-165C-45BE-83FF-C9C7D8E962C5}" type="slidenum">
              <a:rPr lang="en-GB" smtClean="0"/>
              <a:pPr/>
              <a:t>88</a:t>
            </a:fld>
            <a:endParaRPr lang="en-GB"/>
          </a:p>
        </p:txBody>
      </p:sp>
    </p:spTree>
    <p:extLst>
      <p:ext uri="{BB962C8B-B14F-4D97-AF65-F5344CB8AC3E}">
        <p14:creationId xmlns:p14="http://schemas.microsoft.com/office/powerpoint/2010/main" val="29846816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C++ interface: The </a:t>
            </a:r>
            <a:r>
              <a:rPr lang="en-GB" dirty="0" err="1"/>
              <a:t>vadd</a:t>
            </a:r>
            <a:r>
              <a:rPr lang="en-GB" dirty="0"/>
              <a:t> host program</a:t>
            </a:r>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a:latin typeface="Courier New Bold"/>
              </a:rPr>
              <a:t>#</a:t>
            </a:r>
            <a:r>
              <a:rPr lang="en-GB" sz="1200" b="1" dirty="0">
                <a:solidFill>
                  <a:schemeClr val="accent2"/>
                </a:solidFill>
                <a:latin typeface="Courier New Bold"/>
              </a:rPr>
              <a:t>define </a:t>
            </a:r>
            <a:r>
              <a:rPr lang="en-GB" sz="1200" b="1" dirty="0">
                <a:latin typeface="Courier New Bold"/>
              </a:rPr>
              <a:t>N 1024</a:t>
            </a:r>
          </a:p>
          <a:p>
            <a:pPr marL="0" indent="0">
              <a:buNone/>
            </a:pPr>
            <a:endParaRPr lang="en-GB" sz="1200" b="1" dirty="0">
              <a:latin typeface="Courier New Bold"/>
            </a:endParaRPr>
          </a:p>
          <a:p>
            <a:pPr marL="0" indent="0">
              <a:buNone/>
            </a:pPr>
            <a:r>
              <a:rPr lang="en-GB" sz="1200" b="1" dirty="0">
                <a:latin typeface="Courier New Bold"/>
              </a:rPr>
              <a:t>using namespace cl;</a:t>
            </a:r>
          </a:p>
          <a:p>
            <a:pPr marL="0" indent="0">
              <a:buNone/>
            </a:pPr>
            <a:endParaRPr lang="en-GB" sz="1200" b="1" dirty="0">
              <a:latin typeface="Courier New Bold"/>
            </a:endParaRPr>
          </a:p>
          <a:p>
            <a:pPr marL="0" indent="0">
              <a:buNone/>
            </a:pPr>
            <a:r>
              <a:rPr lang="en-GB" sz="1200" b="1" dirty="0" err="1">
                <a:solidFill>
                  <a:schemeClr val="accent2"/>
                </a:solidFill>
                <a:latin typeface="Courier New Bold"/>
              </a:rPr>
              <a:t>int</a:t>
            </a:r>
            <a:r>
              <a:rPr lang="en-GB" sz="1200" b="1" dirty="0">
                <a:solidFill>
                  <a:schemeClr val="accent2"/>
                </a:solidFill>
                <a:latin typeface="Courier New Bold"/>
              </a:rPr>
              <a:t> </a:t>
            </a:r>
            <a:r>
              <a:rPr lang="en-GB" sz="1200" b="1" dirty="0">
                <a:latin typeface="Courier New Bold"/>
              </a:rPr>
              <a:t>main(</a:t>
            </a:r>
            <a:r>
              <a:rPr lang="en-GB" sz="1200" b="1" dirty="0">
                <a:solidFill>
                  <a:schemeClr val="accent2"/>
                </a:solidFill>
                <a:latin typeface="Courier New Bold"/>
              </a:rPr>
              <a:t>void</a:t>
            </a:r>
            <a:r>
              <a:rPr lang="en-GB" sz="1200" b="1" dirty="0">
                <a:latin typeface="Courier New Bold"/>
              </a:rPr>
              <a:t>) {</a:t>
            </a:r>
          </a:p>
          <a:p>
            <a:pPr marL="0" indent="0">
              <a:buNone/>
            </a:pPr>
            <a:endParaRPr lang="en-GB" sz="1200" b="1" dirty="0">
              <a:latin typeface="Courier New Bold"/>
            </a:endParaRPr>
          </a:p>
          <a:p>
            <a:pPr marL="0" indent="0">
              <a:buNone/>
            </a:pPr>
            <a:r>
              <a:rPr lang="en-GB" sz="1200" b="1" dirty="0">
                <a:latin typeface="Courier New Bold"/>
              </a:rPr>
              <a:t>vector&lt;</a:t>
            </a:r>
            <a:r>
              <a:rPr lang="en-GB" sz="1200" b="1" dirty="0">
                <a:solidFill>
                  <a:schemeClr val="accent2"/>
                </a:solidFill>
                <a:latin typeface="Courier New Bold"/>
              </a:rPr>
              <a:t>float</a:t>
            </a:r>
            <a:r>
              <a:rPr lang="en-GB" sz="1200" b="1" dirty="0">
                <a:latin typeface="Courier New Bold"/>
              </a:rPr>
              <a:t>&gt; </a:t>
            </a:r>
            <a:r>
              <a:rPr lang="en-GB" sz="1200" b="1" dirty="0" err="1">
                <a:latin typeface="Courier New Bold"/>
              </a:rPr>
              <a:t>h_a</a:t>
            </a:r>
            <a:r>
              <a:rPr lang="en-GB" sz="1200" b="1" dirty="0">
                <a:latin typeface="Courier New Bold"/>
              </a:rPr>
              <a:t>(N), </a:t>
            </a:r>
            <a:r>
              <a:rPr lang="en-GB" sz="1200" b="1" dirty="0" err="1">
                <a:latin typeface="Courier New Bold"/>
              </a:rPr>
              <a:t>h_b</a:t>
            </a:r>
            <a:r>
              <a:rPr lang="en-GB" sz="1200" b="1" dirty="0">
                <a:latin typeface="Courier New Bold"/>
              </a:rPr>
              <a:t>(N), </a:t>
            </a:r>
            <a:r>
              <a:rPr lang="en-GB" sz="1200" b="1" dirty="0" err="1">
                <a:latin typeface="Courier New Bold"/>
              </a:rPr>
              <a:t>h_c</a:t>
            </a:r>
            <a:r>
              <a:rPr lang="en-GB" sz="1200" b="1" dirty="0">
                <a:latin typeface="Courier New Bold"/>
              </a:rPr>
              <a:t>(N);</a:t>
            </a:r>
          </a:p>
          <a:p>
            <a:pPr marL="0" indent="0">
              <a:buNone/>
            </a:pPr>
            <a:r>
              <a:rPr lang="en-GB" sz="1200" b="1" dirty="0">
                <a:solidFill>
                  <a:schemeClr val="tx1">
                    <a:lumMod val="85000"/>
                  </a:schemeClr>
                </a:solidFill>
                <a:latin typeface="Courier New Bold"/>
              </a:rPr>
              <a:t>// initialize these host vectors…</a:t>
            </a:r>
          </a:p>
          <a:p>
            <a:pPr marL="0" indent="0">
              <a:buNone/>
            </a:pPr>
            <a:endParaRPr lang="en-GB" sz="1200" b="1" dirty="0">
              <a:solidFill>
                <a:schemeClr val="accent3"/>
              </a:solidFill>
              <a:latin typeface="Courier New Bold"/>
            </a:endParaRPr>
          </a:p>
          <a:p>
            <a:pPr marL="0" indent="0">
              <a:buNone/>
            </a:pPr>
            <a:r>
              <a:rPr lang="en-GB" sz="1200" b="1" dirty="0">
                <a:solidFill>
                  <a:schemeClr val="accent3"/>
                </a:solidFill>
                <a:latin typeface="Courier New Bold"/>
              </a:rPr>
              <a:t>Buffer</a:t>
            </a: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Context</a:t>
            </a:r>
            <a:r>
              <a:rPr lang="en-GB" sz="1200" b="1" dirty="0">
                <a:latin typeface="Courier New Bold"/>
              </a:rPr>
              <a:t> context(CL_DEVICE_TYPE_DEFAULT);</a:t>
            </a:r>
          </a:p>
          <a:p>
            <a:pPr marL="0" indent="0">
              <a:buNone/>
            </a:pPr>
            <a:endParaRPr lang="en-GB" sz="1200" b="1" dirty="0">
              <a:latin typeface="Courier New Bold"/>
            </a:endParaRPr>
          </a:p>
          <a:p>
            <a:pPr marL="0" indent="0">
              <a:buNone/>
            </a:pPr>
            <a:r>
              <a:rPr lang="en-GB" sz="1200" b="1" dirty="0" err="1">
                <a:solidFill>
                  <a:schemeClr val="accent3"/>
                </a:solidFill>
                <a:latin typeface="Courier New Bold"/>
              </a:rPr>
              <a:t>CommandQueue</a:t>
            </a:r>
            <a:r>
              <a:rPr lang="en-GB" sz="1200" b="1" dirty="0">
                <a:solidFill>
                  <a:schemeClr val="accent3"/>
                </a:solidFill>
                <a:latin typeface="Courier New Bold"/>
              </a:rPr>
              <a:t> </a:t>
            </a:r>
            <a:r>
              <a:rPr lang="en-GB" sz="1200" b="1" dirty="0">
                <a:latin typeface="Courier New Bold"/>
              </a:rPr>
              <a:t>queue(context);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Program</a:t>
            </a:r>
            <a:r>
              <a:rPr lang="en-GB" sz="1200" b="1" dirty="0">
                <a:latin typeface="Courier New Bold"/>
              </a:rPr>
              <a:t> program(context, </a:t>
            </a:r>
          </a:p>
          <a:p>
            <a:pPr marL="0" indent="0">
              <a:buNone/>
            </a:pPr>
            <a:r>
              <a:rPr lang="en-GB" sz="1200" b="1" dirty="0">
                <a:solidFill>
                  <a:schemeClr val="tx2">
                    <a:lumMod val="75000"/>
                  </a:schemeClr>
                </a:solidFill>
                <a:latin typeface="Courier New Bold"/>
              </a:rPr>
              <a:t>            </a:t>
            </a:r>
            <a:r>
              <a:rPr lang="en-GB" sz="1200" b="1" dirty="0" err="1">
                <a:solidFill>
                  <a:schemeClr val="tx2">
                    <a:lumMod val="75000"/>
                  </a:schemeClr>
                </a:solidFill>
                <a:latin typeface="Courier New Bold"/>
              </a:rPr>
              <a:t>loadprogram</a:t>
            </a:r>
            <a:r>
              <a:rPr lang="en-GB" sz="1200" b="1" dirty="0">
                <a:latin typeface="Courier New Bold"/>
              </a:rPr>
              <a:t>(“vadd.cl”),</a:t>
            </a:r>
            <a:r>
              <a:rPr lang="en-GB" sz="1200" b="1" dirty="0">
                <a:solidFill>
                  <a:schemeClr val="accent1"/>
                </a:solidFill>
                <a:latin typeface="Courier New Bold"/>
              </a:rPr>
              <a:t> true</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Create the kernel </a:t>
            </a:r>
            <a:r>
              <a:rPr lang="en-GB" sz="1200" b="1" dirty="0" err="1">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a:solidFill>
                  <a:schemeClr val="accent3"/>
                </a:solidFill>
                <a:latin typeface="Courier New Bold"/>
              </a:rPr>
              <a:t>KernelFunctor</a:t>
            </a:r>
            <a:r>
              <a:rPr lang="en-GB" sz="1200" b="1" dirty="0">
                <a:latin typeface="Courier New Bold"/>
              </a:rPr>
              <a:t>&lt;Buffer, Buffer, Buffer&gt;</a:t>
            </a:r>
          </a:p>
          <a:p>
            <a:pPr marL="0" indent="0">
              <a:buNone/>
            </a:pPr>
            <a:r>
              <a:rPr lang="en-GB" sz="1200" b="1" dirty="0">
                <a:latin typeface="Courier New Bold"/>
              </a:rPr>
              <a:t>   </a:t>
            </a:r>
            <a:r>
              <a:rPr lang="en-GB" sz="1200" b="1" dirty="0" err="1">
                <a:latin typeface="Courier New Bold"/>
              </a:rPr>
              <a:t>vadd</a:t>
            </a:r>
            <a:r>
              <a:rPr lang="en-GB" sz="1200" b="1" dirty="0">
                <a:latin typeface="Courier New Bold"/>
              </a:rPr>
              <a:t>(program, “</a:t>
            </a:r>
            <a:r>
              <a:rPr lang="en-GB" sz="1200" b="1" dirty="0" err="1">
                <a:latin typeface="Courier New Bold"/>
              </a:rPr>
              <a:t>vadd</a:t>
            </a:r>
            <a:r>
              <a:rPr lang="en-GB" sz="1200" b="1" dirty="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211960" y="1916832"/>
            <a:ext cx="5040560" cy="4176464"/>
          </a:xfrm>
        </p:spPr>
        <p:txBody>
          <a:bodyPr>
            <a:noAutofit/>
          </a:bodyPr>
          <a:lstStyle/>
          <a:p>
            <a:pPr marL="0" indent="0">
              <a:buNone/>
            </a:pPr>
            <a:endParaRPr lang="en-GB" b="1" dirty="0">
              <a:latin typeface="Courier New Bold"/>
            </a:endParaRPr>
          </a:p>
          <a:p>
            <a:pPr marL="0" indent="0">
              <a:buNone/>
            </a:pPr>
            <a:r>
              <a:rPr lang="en-GB" sz="1200" b="1" dirty="0">
                <a:solidFill>
                  <a:schemeClr val="tx1">
                    <a:lumMod val="85000"/>
                  </a:schemeClr>
                </a:solidFill>
                <a:latin typeface="Courier New Bold"/>
              </a:rPr>
              <a:t>// Create buffers</a:t>
            </a:r>
          </a:p>
          <a:p>
            <a:pPr marL="0" indent="0">
              <a:buNone/>
            </a:pPr>
            <a:r>
              <a:rPr lang="en-GB" sz="1200" b="1" dirty="0">
                <a:solidFill>
                  <a:schemeClr val="tx1">
                    <a:lumMod val="85000"/>
                  </a:schemeClr>
                </a:solidFill>
                <a:latin typeface="Courier New Bold"/>
              </a:rPr>
              <a:t>// True indicates CL_MEM_READ_ONLY</a:t>
            </a:r>
          </a:p>
          <a:p>
            <a:pPr marL="0" indent="0">
              <a:buNone/>
            </a:pPr>
            <a:r>
              <a:rPr lang="en-GB" sz="1200" b="1" dirty="0">
                <a:solidFill>
                  <a:schemeClr val="tx1">
                    <a:lumMod val="85000"/>
                  </a:schemeClr>
                </a:solidFill>
                <a:latin typeface="Courier New Bold"/>
              </a:rPr>
              <a:t>// False indicates CL_MEM_READ_WRITE</a:t>
            </a:r>
          </a:p>
          <a:p>
            <a:pPr marL="0" indent="0">
              <a:buNone/>
            </a:pPr>
            <a:r>
              <a:rPr lang="en-GB" sz="1200" b="1" dirty="0" err="1">
                <a:latin typeface="Courier New Bold"/>
              </a:rPr>
              <a:t>d_a</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h_a.begin</a:t>
            </a:r>
            <a:r>
              <a:rPr lang="en-GB" sz="1200" b="1" dirty="0">
                <a:latin typeface="Courier New Bold"/>
              </a:rPr>
              <a:t>(), </a:t>
            </a:r>
            <a:r>
              <a:rPr lang="en-GB" sz="1200" b="1" dirty="0" err="1">
                <a:latin typeface="Courier New Bold"/>
              </a:rPr>
              <a:t>h_a.end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h_b.begin</a:t>
            </a:r>
            <a:r>
              <a:rPr lang="en-GB" sz="1200" b="1" dirty="0">
                <a:latin typeface="Courier New Bold"/>
              </a:rPr>
              <a:t>(), </a:t>
            </a:r>
            <a:r>
              <a:rPr lang="en-GB" sz="1200" b="1" dirty="0" err="1">
                <a:latin typeface="Courier New Bold"/>
              </a:rPr>
              <a:t>h_b.end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CL_MEM_WRITE_ONLY,</a:t>
            </a:r>
          </a:p>
          <a:p>
            <a:pPr marL="0" indent="0">
              <a:buNone/>
            </a:pPr>
            <a:r>
              <a:rPr lang="en-GB" sz="1200" b="1" dirty="0">
                <a:latin typeface="Courier New Bold"/>
              </a:rPr>
              <a:t>             </a:t>
            </a:r>
            <a:r>
              <a:rPr lang="en-GB" sz="1200" b="1" dirty="0" err="1">
                <a:latin typeface="Courier New Bold"/>
              </a:rPr>
              <a:t>sizeof</a:t>
            </a:r>
            <a:r>
              <a:rPr lang="en-GB" sz="1200" b="1" dirty="0">
                <a:latin typeface="Courier New Bold"/>
              </a:rPr>
              <a:t>(float) * N);</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a:t>
            </a:r>
            <a:r>
              <a:rPr lang="en-GB" sz="1200" b="1" dirty="0" err="1">
                <a:solidFill>
                  <a:schemeClr val="tx1">
                    <a:lumMod val="85000"/>
                  </a:schemeClr>
                </a:solidFill>
                <a:latin typeface="Courier New Bold"/>
              </a:rPr>
              <a:t>Enqueue</a:t>
            </a:r>
            <a:r>
              <a:rPr lang="en-GB" sz="1200" b="1" dirty="0">
                <a:solidFill>
                  <a:schemeClr val="tx1">
                    <a:lumMod val="85000"/>
                  </a:schemeClr>
                </a:solidFill>
                <a:latin typeface="Courier New Bold"/>
              </a:rPr>
              <a:t> the kernel</a:t>
            </a:r>
          </a:p>
          <a:p>
            <a:pPr marL="0" indent="0">
              <a:buNone/>
            </a:pPr>
            <a:r>
              <a:rPr lang="en-GB" sz="1200" b="1" dirty="0" err="1">
                <a:latin typeface="Courier New Bold"/>
              </a:rPr>
              <a:t>vadd</a:t>
            </a:r>
            <a:r>
              <a:rPr lang="en-GB" sz="1200" b="1" dirty="0">
                <a:latin typeface="Courier New Bold"/>
              </a:rPr>
              <a:t>(</a:t>
            </a:r>
            <a:r>
              <a:rPr lang="en-GB" sz="1200" b="1" dirty="0" err="1">
                <a:solidFill>
                  <a:schemeClr val="accent3"/>
                </a:solidFill>
                <a:latin typeface="Courier New Bold"/>
              </a:rPr>
              <a:t>EnqueueArgs</a:t>
            </a:r>
            <a:r>
              <a:rPr lang="en-GB" sz="1200" b="1" dirty="0">
                <a:latin typeface="Courier New Bold"/>
              </a:rPr>
              <a:t>(queue</a:t>
            </a:r>
            <a:r>
              <a:rPr lang="en-GB" sz="1200" b="1" dirty="0">
                <a:solidFill>
                  <a:schemeClr val="accent3"/>
                </a:solidFill>
                <a:latin typeface="Courier New Bold"/>
              </a:rPr>
              <a:t>, </a:t>
            </a:r>
            <a:r>
              <a:rPr lang="en-GB" sz="1200" b="1" dirty="0" err="1">
                <a:solidFill>
                  <a:schemeClr val="accent3"/>
                </a:solidFill>
                <a:latin typeface="Courier New Bold"/>
              </a:rPr>
              <a:t>NDRange</a:t>
            </a:r>
            <a:r>
              <a:rPr lang="en-GB" sz="1200" b="1" dirty="0">
                <a:latin typeface="Courier New Bold"/>
              </a:rPr>
              <a:t>(N)),</a:t>
            </a:r>
          </a:p>
          <a:p>
            <a:pPr marL="0" indent="0">
              <a:buNone/>
            </a:pP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copy</a:t>
            </a:r>
            <a:r>
              <a:rPr lang="en-GB" sz="1200" b="1" dirty="0">
                <a:latin typeface="Courier New Bold"/>
              </a:rPr>
              <a:t>(queue, </a:t>
            </a:r>
            <a:r>
              <a:rPr lang="en-GB" sz="1200" b="1" dirty="0" err="1">
                <a:latin typeface="Courier New Bold"/>
              </a:rPr>
              <a:t>d_c</a:t>
            </a:r>
            <a:r>
              <a:rPr lang="en-GB" sz="1200" b="1" dirty="0">
                <a:latin typeface="Courier New Bold"/>
              </a:rPr>
              <a:t>, </a:t>
            </a:r>
            <a:r>
              <a:rPr lang="en-GB" sz="1200" b="1" dirty="0" err="1">
                <a:latin typeface="Courier New Bold"/>
              </a:rPr>
              <a:t>h_c.begin</a:t>
            </a:r>
            <a:r>
              <a:rPr lang="en-GB" sz="1200" b="1" dirty="0">
                <a:latin typeface="Courier New Bold"/>
              </a:rPr>
              <a:t>(), </a:t>
            </a:r>
            <a:r>
              <a:rPr lang="en-GB" sz="1200" b="1" dirty="0" err="1">
                <a:latin typeface="Courier New Bold"/>
              </a:rPr>
              <a:t>h_c.end</a:t>
            </a:r>
            <a:r>
              <a:rPr lang="en-GB" sz="1200" b="1" dirty="0">
                <a:latin typeface="Courier New Bold"/>
              </a:rPr>
              <a:t>());</a:t>
            </a:r>
          </a:p>
          <a:p>
            <a:pPr marL="0" indent="0">
              <a:buNone/>
            </a:pPr>
            <a:endParaRPr lang="en-GB" sz="1200" b="1" dirty="0">
              <a:latin typeface="Courier New Bold"/>
            </a:endParaRPr>
          </a:p>
          <a:p>
            <a:pPr marL="0" indent="0">
              <a:buNone/>
            </a:pPr>
            <a:r>
              <a:rPr lang="en-GB" sz="1200" b="1" dirty="0">
                <a:latin typeface="Courier New Bold"/>
              </a:rPr>
              <a:t>}</a:t>
            </a: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context and command queue are used when we do not specify one in the function calls. The code here also uses the default device, so these cases are the same.</a:t>
            </a:r>
          </a:p>
        </p:txBody>
      </p:sp>
      <p:sp>
        <p:nvSpPr>
          <p:cNvPr id="3" name="Slide Number Placeholder 2">
            <a:extLst>
              <a:ext uri="{FF2B5EF4-FFF2-40B4-BE49-F238E27FC236}">
                <a16:creationId xmlns:a16="http://schemas.microsoft.com/office/drawing/2014/main" id="{5E5BF86F-BFDC-5C45-BDD7-5C8BB70BFBEB}"/>
              </a:ext>
            </a:extLst>
          </p:cNvPr>
          <p:cNvSpPr>
            <a:spLocks noGrp="1"/>
          </p:cNvSpPr>
          <p:nvPr>
            <p:ph type="sldNum" sz="quarter" idx="12"/>
          </p:nvPr>
        </p:nvSpPr>
        <p:spPr/>
        <p:txBody>
          <a:bodyPr/>
          <a:lstStyle/>
          <a:p>
            <a:fld id="{10338BC4-165C-45BE-83FF-C9C7D8E962C5}" type="slidenum">
              <a:rPr lang="en-GB" smtClean="0"/>
              <a:pPr/>
              <a:t>89</a:t>
            </a:fld>
            <a:endParaRPr lang="en-GB"/>
          </a:p>
        </p:txBody>
      </p:sp>
    </p:spTree>
    <p:extLst>
      <p:ext uri="{BB962C8B-B14F-4D97-AF65-F5344CB8AC3E}">
        <p14:creationId xmlns:p14="http://schemas.microsoft.com/office/powerpoint/2010/main" val="3868332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Studio</a:t>
            </a:r>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a:t>Your project must be configured to use the OpenCL development headers and library</a:t>
            </a:r>
          </a:p>
          <a:p>
            <a:r>
              <a:rPr lang="en-GB" dirty="0"/>
              <a:t>In “Project Properties”:</a:t>
            </a:r>
          </a:p>
          <a:p>
            <a:pPr lvl="1"/>
            <a:r>
              <a:rPr lang="en-GB" b="1" dirty="0">
                <a:solidFill>
                  <a:schemeClr val="accent6">
                    <a:lumMod val="75000"/>
                  </a:schemeClr>
                </a:solidFill>
              </a:rPr>
              <a:t>C/C++ &gt;&gt;&gt; General &gt;&gt;&gt; Additional Include Directories</a:t>
            </a:r>
          </a:p>
          <a:p>
            <a:pPr lvl="2"/>
            <a:r>
              <a:rPr lang="en-GB" dirty="0"/>
              <a:t>Add the path to the OpenCL include directory</a:t>
            </a:r>
          </a:p>
          <a:p>
            <a:pPr lvl="2"/>
            <a:r>
              <a:rPr lang="en-GB" dirty="0"/>
              <a:t>This will be somewhere in your SDK installation</a:t>
            </a:r>
          </a:p>
          <a:p>
            <a:pPr lvl="2"/>
            <a:r>
              <a:rPr lang="en-GB" dirty="0"/>
              <a:t>Contains </a:t>
            </a:r>
            <a:r>
              <a:rPr lang="en-GB" b="1" dirty="0">
                <a:solidFill>
                  <a:srgbClr val="3366FF"/>
                </a:solidFill>
                <a:latin typeface="Courier New"/>
                <a:cs typeface="Courier New"/>
              </a:rPr>
              <a:t>CL</a:t>
            </a:r>
            <a:r>
              <a:rPr lang="en-GB" dirty="0"/>
              <a:t> directory, which contains </a:t>
            </a:r>
            <a:r>
              <a:rPr lang="en-GB" b="1" dirty="0" err="1">
                <a:solidFill>
                  <a:srgbClr val="3366FF"/>
                </a:solidFill>
                <a:latin typeface="Courier New"/>
                <a:cs typeface="Courier New"/>
              </a:rPr>
              <a:t>cl.h</a:t>
            </a:r>
            <a:endParaRPr lang="en-GB" b="1" dirty="0">
              <a:solidFill>
                <a:srgbClr val="3366FF"/>
              </a:solidFill>
              <a:latin typeface="Courier New"/>
              <a:cs typeface="Courier New"/>
            </a:endParaRPr>
          </a:p>
          <a:p>
            <a:pPr lvl="1"/>
            <a:r>
              <a:rPr lang="en-GB" b="1" dirty="0">
                <a:solidFill>
                  <a:schemeClr val="accent6">
                    <a:lumMod val="75000"/>
                  </a:schemeClr>
                </a:solidFill>
              </a:rPr>
              <a:t>Linker &gt;&gt;&gt; General &gt;&gt;&gt; Additional Library Directories</a:t>
            </a:r>
          </a:p>
          <a:p>
            <a:pPr lvl="2"/>
            <a:r>
              <a:rPr lang="en-GB" dirty="0"/>
              <a:t>Add the path to the OpenCL library directory</a:t>
            </a:r>
          </a:p>
          <a:p>
            <a:pPr lvl="2"/>
            <a:r>
              <a:rPr lang="en-GB" dirty="0"/>
              <a:t>This will be somewhere in your SDK installation</a:t>
            </a:r>
          </a:p>
          <a:p>
            <a:pPr lvl="2"/>
            <a:r>
              <a:rPr lang="en-GB" dirty="0"/>
              <a:t>Contains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pPr lvl="1"/>
            <a:r>
              <a:rPr lang="en-GB" b="1" dirty="0">
                <a:solidFill>
                  <a:schemeClr val="accent6">
                    <a:lumMod val="75000"/>
                  </a:schemeClr>
                </a:solidFill>
              </a:rPr>
              <a:t>Linker &gt;&gt;&gt; Input &gt;&gt;&gt; Additional Dependencies</a:t>
            </a:r>
          </a:p>
          <a:p>
            <a:pPr lvl="2"/>
            <a:r>
              <a:rPr lang="en-GB" dirty="0"/>
              <a:t>Add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
        <p:nvSpPr>
          <p:cNvPr id="4" name="Slide Number Placeholder 3">
            <a:extLst>
              <a:ext uri="{FF2B5EF4-FFF2-40B4-BE49-F238E27FC236}">
                <a16:creationId xmlns:a16="http://schemas.microsoft.com/office/drawing/2014/main" id="{88A541AB-F755-1845-A554-DE80EB2AAFE1}"/>
              </a:ext>
            </a:extLst>
          </p:cNvPr>
          <p:cNvSpPr>
            <a:spLocks noGrp="1"/>
          </p:cNvSpPr>
          <p:nvPr>
            <p:ph type="sldNum" sz="quarter" idx="12"/>
          </p:nvPr>
        </p:nvSpPr>
        <p:spPr/>
        <p:txBody>
          <a:bodyPr/>
          <a:lstStyle/>
          <a:p>
            <a:fld id="{10338BC4-165C-45BE-83FF-C9C7D8E962C5}" type="slidenum">
              <a:rPr lang="en-GB" smtClean="0"/>
              <a:pPr/>
              <a:t>9</a:t>
            </a:fld>
            <a:endParaRPr lang="en-GB"/>
          </a:p>
        </p:txBody>
      </p:sp>
    </p:spTree>
    <p:extLst>
      <p:ext uri="{BB962C8B-B14F-4D97-AF65-F5344CB8AC3E}">
        <p14:creationId xmlns:p14="http://schemas.microsoft.com/office/powerpoint/2010/main" val="3121788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false by default</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might not be </a:t>
            </a:r>
            <a:r>
              <a:rPr lang="en-GB" dirty="0"/>
              <a:t>copied to device memory</a:t>
            </a:r>
          </a:p>
          <a:p>
            <a:pPr>
              <a:lnSpc>
                <a:spcPct val="110000"/>
              </a:lnSpc>
            </a:pPr>
            <a:r>
              <a:rPr lang="en-GB" dirty="0"/>
              <a:t>We can also specify a context to use as the first argument in this API call</a:t>
            </a:r>
          </a:p>
        </p:txBody>
      </p:sp>
      <p:sp>
        <p:nvSpPr>
          <p:cNvPr id="3" name="Slide Number Placeholder 2">
            <a:extLst>
              <a:ext uri="{FF2B5EF4-FFF2-40B4-BE49-F238E27FC236}">
                <a16:creationId xmlns:a16="http://schemas.microsoft.com/office/drawing/2014/main" id="{C812437B-E3B6-B746-B62A-523E463B5358}"/>
              </a:ext>
            </a:extLst>
          </p:cNvPr>
          <p:cNvSpPr>
            <a:spLocks noGrp="1"/>
          </p:cNvSpPr>
          <p:nvPr>
            <p:ph type="sldNum" sz="quarter" idx="12"/>
          </p:nvPr>
        </p:nvSpPr>
        <p:spPr/>
        <p:txBody>
          <a:bodyPr/>
          <a:lstStyle/>
          <a:p>
            <a:fld id="{10338BC4-165C-45BE-83FF-C9C7D8E962C5}" type="slidenum">
              <a:rPr lang="en-GB" smtClean="0"/>
              <a:pPr/>
              <a:t>90</a:t>
            </a:fld>
            <a:endParaRPr lang="en-GB"/>
          </a:p>
        </p:txBody>
      </p:sp>
    </p:spTree>
    <p:extLst>
      <p:ext uri="{BB962C8B-B14F-4D97-AF65-F5344CB8AC3E}">
        <p14:creationId xmlns:p14="http://schemas.microsoft.com/office/powerpoint/2010/main" val="3302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up)">
                                      <p:cBhvr>
                                        <p:cTn id="7" dur="500"/>
                                        <p:tgtEl>
                                          <p:spTgt spid="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wipe(up)">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up)">
                                      <p:cBhvr>
                                        <p:cTn id="15" dur="500"/>
                                        <p:tgtEl>
                                          <p:spTgt spid="5">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up)">
                                      <p:cBhvr>
                                        <p:cTn id="18" dur="500"/>
                                        <p:tgtEl>
                                          <p:spTgt spid="5">
                                            <p:txEl>
                                              <p:pRg st="5" end="5"/>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up)">
                                      <p:cBhvr>
                                        <p:cTn id="21" dur="500"/>
                                        <p:tgtEl>
                                          <p:spTgt spid="5">
                                            <p:txEl>
                                              <p:pRg st="6" end="6"/>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up)">
                                      <p:cBhvr>
                                        <p:cTn id="24" dur="500"/>
                                        <p:tgtEl>
                                          <p:spTgt spid="5">
                                            <p:txEl>
                                              <p:pRg st="7" end="7"/>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up)">
                                      <p:cBhvr>
                                        <p:cTn id="27" dur="500"/>
                                        <p:tgtEl>
                                          <p:spTgt spid="5">
                                            <p:txEl>
                                              <p:pRg st="8" end="8"/>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wipe(up)">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up)">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
        <p:nvSpPr>
          <p:cNvPr id="2" name="Slide Number Placeholder 1">
            <a:extLst>
              <a:ext uri="{FF2B5EF4-FFF2-40B4-BE49-F238E27FC236}">
                <a16:creationId xmlns:a16="http://schemas.microsoft.com/office/drawing/2014/main" id="{274122C0-D895-DE4C-8DCF-59EBEF6BF022}"/>
              </a:ext>
            </a:extLst>
          </p:cNvPr>
          <p:cNvSpPr>
            <a:spLocks noGrp="1"/>
          </p:cNvSpPr>
          <p:nvPr>
            <p:ph type="sldNum" sz="quarter" idx="12"/>
          </p:nvPr>
        </p:nvSpPr>
        <p:spPr/>
        <p:txBody>
          <a:bodyPr/>
          <a:lstStyle/>
          <a:p>
            <a:fld id="{10338BC4-165C-45BE-83FF-C9C7D8E962C5}" type="slidenum">
              <a:rPr lang="en-GB" smtClean="0"/>
              <a:pPr/>
              <a:t>91</a:t>
            </a:fld>
            <a:endParaRPr lang="en-GB"/>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a:t>A Python library by Andreas </a:t>
            </a:r>
            <a:r>
              <a:rPr lang="en-GB" dirty="0" err="1"/>
              <a:t>Klöckner</a:t>
            </a:r>
            <a:r>
              <a:rPr lang="en-GB" dirty="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a:t>Key features:</a:t>
            </a:r>
          </a:p>
          <a:p>
            <a:pPr lvl="1">
              <a:lnSpc>
                <a:spcPct val="110000"/>
              </a:lnSpc>
            </a:pPr>
            <a:r>
              <a:rPr lang="en-GB" dirty="0"/>
              <a:t>Helper functions to choose platform/device at runtime</a:t>
            </a:r>
          </a:p>
          <a:p>
            <a:pPr lvl="1">
              <a:lnSpc>
                <a:spcPct val="110000"/>
              </a:lnSpc>
            </a:pPr>
            <a:r>
              <a:rPr lang="en-GB" dirty="0" err="1"/>
              <a:t>getInfo</a:t>
            </a:r>
            <a:r>
              <a:rPr lang="en-GB" dirty="0"/>
              <a:t>() methods are class attributes – no need to call the method itself</a:t>
            </a:r>
          </a:p>
          <a:p>
            <a:pPr lvl="1">
              <a:lnSpc>
                <a:spcPct val="110000"/>
              </a:lnSpc>
            </a:pPr>
            <a:r>
              <a:rPr lang="en-GB" dirty="0"/>
              <a:t>Call a kernel as a method</a:t>
            </a:r>
          </a:p>
          <a:p>
            <a:pPr lvl="1">
              <a:lnSpc>
                <a:spcPct val="110000"/>
              </a:lnSpc>
            </a:pPr>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
        <p:nvSpPr>
          <p:cNvPr id="5" name="Slide Number Placeholder 4">
            <a:extLst>
              <a:ext uri="{FF2B5EF4-FFF2-40B4-BE49-F238E27FC236}">
                <a16:creationId xmlns:a16="http://schemas.microsoft.com/office/drawing/2014/main" id="{05A0A3C6-02FE-B14C-B76C-7BF50FA94B64}"/>
              </a:ext>
            </a:extLst>
          </p:cNvPr>
          <p:cNvSpPr>
            <a:spLocks noGrp="1"/>
          </p:cNvSpPr>
          <p:nvPr>
            <p:ph type="sldNum" sz="quarter" idx="12"/>
          </p:nvPr>
        </p:nvSpPr>
        <p:spPr/>
        <p:txBody>
          <a:bodyPr/>
          <a:lstStyle/>
          <a:p>
            <a:fld id="{10338BC4-165C-45BE-83FF-C9C7D8E962C5}" type="slidenum">
              <a:rPr lang="en-GB" smtClean="0"/>
              <a:pPr/>
              <a:t>92</a:t>
            </a:fld>
            <a:endParaRPr lang="en-GB"/>
          </a:p>
        </p:txBody>
      </p:sp>
    </p:spTree>
    <p:extLst>
      <p:ext uri="{BB962C8B-B14F-4D97-AF65-F5344CB8AC3E}">
        <p14:creationId xmlns:p14="http://schemas.microsoft.com/office/powerpoint/2010/main" val="9988788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
        <p:nvSpPr>
          <p:cNvPr id="4" name="Slide Number Placeholder 3">
            <a:extLst>
              <a:ext uri="{FF2B5EF4-FFF2-40B4-BE49-F238E27FC236}">
                <a16:creationId xmlns:a16="http://schemas.microsoft.com/office/drawing/2014/main" id="{CC19F7D5-16BE-9D43-8664-7B88F4B94215}"/>
              </a:ext>
            </a:extLst>
          </p:cNvPr>
          <p:cNvSpPr>
            <a:spLocks noGrp="1"/>
          </p:cNvSpPr>
          <p:nvPr>
            <p:ph type="sldNum" sz="quarter" idx="12"/>
          </p:nvPr>
        </p:nvSpPr>
        <p:spPr/>
        <p:txBody>
          <a:bodyPr/>
          <a:lstStyle/>
          <a:p>
            <a:fld id="{10338BC4-165C-45BE-83FF-C9C7D8E962C5}" type="slidenum">
              <a:rPr lang="en-GB" smtClean="0"/>
              <a:pPr/>
              <a:t>93</a:t>
            </a:fld>
            <a:endParaRPr lang="en-GB"/>
          </a:p>
        </p:txBody>
      </p:sp>
    </p:spTree>
    <p:extLst>
      <p:ext uri="{BB962C8B-B14F-4D97-AF65-F5344CB8AC3E}">
        <p14:creationId xmlns:p14="http://schemas.microsoft.com/office/powerpoint/2010/main" val="119964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188640"/>
            <a:ext cx="8136905" cy="6696744"/>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latin typeface="Courier New Bold"/>
              </a:rPr>
              <a:t>program.vadd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
        <p:nvSpPr>
          <p:cNvPr id="2" name="Slide Number Placeholder 1">
            <a:extLst>
              <a:ext uri="{FF2B5EF4-FFF2-40B4-BE49-F238E27FC236}">
                <a16:creationId xmlns:a16="http://schemas.microsoft.com/office/drawing/2014/main" id="{DFFDC5CF-73B9-CA42-AB46-93B00A7C7FDC}"/>
              </a:ext>
            </a:extLst>
          </p:cNvPr>
          <p:cNvSpPr>
            <a:spLocks noGrp="1"/>
          </p:cNvSpPr>
          <p:nvPr>
            <p:ph type="sldNum" sz="quarter" idx="12"/>
          </p:nvPr>
        </p:nvSpPr>
        <p:spPr/>
        <p:txBody>
          <a:bodyPr/>
          <a:lstStyle/>
          <a:p>
            <a:fld id="{10338BC4-165C-45BE-83FF-C9C7D8E962C5}" type="slidenum">
              <a:rPr lang="en-GB" smtClean="0"/>
              <a:pPr/>
              <a:t>94</a:t>
            </a:fld>
            <a:endParaRPr lang="en-GB"/>
          </a:p>
        </p:txBody>
      </p:sp>
    </p:spTree>
    <p:extLst>
      <p:ext uri="{BB962C8B-B14F-4D97-AF65-F5344CB8AC3E}">
        <p14:creationId xmlns:p14="http://schemas.microsoft.com/office/powerpoint/2010/main" val="21987433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C4AD9248-E565-8046-82B3-C7211CFE1CEB}"/>
              </a:ext>
            </a:extLst>
          </p:cNvPr>
          <p:cNvSpPr>
            <a:spLocks noGrp="1"/>
          </p:cNvSpPr>
          <p:nvPr>
            <p:ph type="sldNum" sz="quarter" idx="12"/>
          </p:nvPr>
        </p:nvSpPr>
        <p:spPr/>
        <p:txBody>
          <a:bodyPr/>
          <a:lstStyle/>
          <a:p>
            <a:fld id="{10338BC4-165C-45BE-83FF-C9C7D8E962C5}" type="slidenum">
              <a:rPr lang="en-GB" smtClean="0"/>
              <a:pPr/>
              <a:t>95</a:t>
            </a:fld>
            <a:endParaRPr lang="en-GB"/>
          </a:p>
        </p:txBody>
      </p:sp>
    </p:spTree>
    <p:extLst>
      <p:ext uri="{BB962C8B-B14F-4D97-AF65-F5344CB8AC3E}">
        <p14:creationId xmlns:p14="http://schemas.microsoft.com/office/powerpoint/2010/main" val="3404679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Chaining vector add kernels</a:t>
            </a:r>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a:t>OpenCL's</a:t>
            </a:r>
            <a:r>
              <a:rPr lang="en-GB" dirty="0"/>
              <a:t> C++ API</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a:t>
            </a:r>
            <a:r>
              <a:rPr lang="en-GB"/>
              <a:t>G.</a:t>
            </a:r>
            <a:endParaRPr lang="en-GB" dirty="0"/>
          </a:p>
          <a:p>
            <a:pPr lvl="1">
              <a:lnSpc>
                <a:spcPct val="110000"/>
              </a:lnSpc>
            </a:pPr>
            <a:r>
              <a:rPr lang="en-GB" dirty="0"/>
              <a:t>Read back the final result and verify that it is correct</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
        <p:nvSpPr>
          <p:cNvPr id="3" name="Slide Number Placeholder 2">
            <a:extLst>
              <a:ext uri="{FF2B5EF4-FFF2-40B4-BE49-F238E27FC236}">
                <a16:creationId xmlns:a16="http://schemas.microsoft.com/office/drawing/2014/main" id="{F233ECC1-4BBB-EE4B-9669-92FB965B77C0}"/>
              </a:ext>
            </a:extLst>
          </p:cNvPr>
          <p:cNvSpPr>
            <a:spLocks noGrp="1"/>
          </p:cNvSpPr>
          <p:nvPr>
            <p:ph type="sldNum" sz="quarter" idx="12"/>
          </p:nvPr>
        </p:nvSpPr>
        <p:spPr/>
        <p:txBody>
          <a:bodyPr/>
          <a:lstStyle/>
          <a:p>
            <a:fld id="{10338BC4-165C-45BE-83FF-C9C7D8E962C5}" type="slidenum">
              <a:rPr lang="en-GB" smtClean="0"/>
              <a:pPr/>
              <a:t>96</a:t>
            </a:fld>
            <a:endParaRPr lang="en-GB"/>
          </a:p>
        </p:txBody>
      </p:sp>
    </p:spTree>
    <p:extLst>
      <p:ext uri="{BB962C8B-B14F-4D97-AF65-F5344CB8AC3E}">
        <p14:creationId xmlns:p14="http://schemas.microsoft.com/office/powerpoint/2010/main" val="1484368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15380D2-F3E1-D848-9D4B-1FE0AF8CE861}"/>
              </a:ext>
            </a:extLst>
          </p:cNvPr>
          <p:cNvSpPr>
            <a:spLocks noGrp="1"/>
          </p:cNvSpPr>
          <p:nvPr>
            <p:ph type="sldNum" sz="quarter" idx="12"/>
          </p:nvPr>
        </p:nvSpPr>
        <p:spPr/>
        <p:txBody>
          <a:bodyPr/>
          <a:lstStyle/>
          <a:p>
            <a:fld id="{10338BC4-165C-45BE-83FF-C9C7D8E962C5}" type="slidenum">
              <a:rPr lang="en-GB" smtClean="0"/>
              <a:pPr/>
              <a:t>97</a:t>
            </a:fld>
            <a:endParaRPr lang="en-GB"/>
          </a:p>
        </p:txBody>
      </p:sp>
    </p:spTree>
    <p:extLst>
      <p:ext uri="{BB962C8B-B14F-4D97-AF65-F5344CB8AC3E}">
        <p14:creationId xmlns:p14="http://schemas.microsoft.com/office/powerpoint/2010/main" val="1321239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b="1" i="1" u="sng"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supported </a:t>
            </a:r>
            <a:r>
              <a:rPr lang="en-GB" b="1" dirty="0"/>
              <a:t>(</a:t>
            </a:r>
            <a:r>
              <a:rPr lang="en-GB" b="1" dirty="0">
                <a:latin typeface="Courier New"/>
                <a:cs typeface="Courier New"/>
              </a:rPr>
              <a:t>#include, #if </a:t>
            </a:r>
            <a:r>
              <a:rPr lang="en-GB" dirty="0"/>
              <a:t>etc.)</a:t>
            </a:r>
          </a:p>
          <a:p>
            <a:r>
              <a:rPr lang="en-GB" dirty="0"/>
              <a:t>Built-in data types</a:t>
            </a:r>
          </a:p>
          <a:p>
            <a:pPr lvl="1"/>
            <a:r>
              <a:rPr lang="en-GB" dirty="0"/>
              <a:t>Scalar and vector data types, pointers</a:t>
            </a:r>
          </a:p>
          <a:p>
            <a:pPr lvl="1"/>
            <a:r>
              <a:rPr lang="en-GB" dirty="0"/>
              <a:t>Data-type conversion functions:</a:t>
            </a:r>
          </a:p>
          <a:p>
            <a:pPr lvl="2"/>
            <a:r>
              <a:rPr lang="en-GB" b="1" dirty="0" err="1">
                <a:latin typeface="Courier New"/>
                <a:cs typeface="Courier New"/>
              </a:rPr>
              <a:t>convert_type</a:t>
            </a:r>
            <a:r>
              <a:rPr lang="en-GB" b="1" dirty="0">
                <a:latin typeface="Courier New"/>
                <a:cs typeface="Courier New"/>
              </a:rPr>
              <a:t>&lt;_sat&gt;&lt;_</a:t>
            </a:r>
            <a:r>
              <a:rPr lang="en-GB" b="1" dirty="0" err="1">
                <a:latin typeface="Courier New"/>
                <a:cs typeface="Courier New"/>
              </a:rPr>
              <a:t>roundingmode</a:t>
            </a:r>
            <a:r>
              <a:rPr lang="en-GB" b="1" dirty="0">
                <a:latin typeface="Courier New"/>
                <a:cs typeface="Courier New"/>
              </a:rPr>
              <a:t>&gt; </a:t>
            </a:r>
          </a:p>
          <a:p>
            <a:pPr lvl="1"/>
            <a:r>
              <a:rPr lang="en-GB" dirty="0"/>
              <a:t>Image types:</a:t>
            </a:r>
          </a:p>
          <a:p>
            <a:pPr lvl="2"/>
            <a:r>
              <a:rPr lang="en-GB" b="1" dirty="0">
                <a:latin typeface="Courier New"/>
                <a:cs typeface="Courier New"/>
              </a:rPr>
              <a:t>image2d_t, image3d_t</a:t>
            </a:r>
            <a:r>
              <a:rPr lang="en-GB" dirty="0">
                <a:latin typeface="Courier New"/>
                <a:cs typeface="Courier New"/>
              </a:rPr>
              <a:t> </a:t>
            </a:r>
            <a:r>
              <a:rPr lang="en-GB" dirty="0"/>
              <a:t>and </a:t>
            </a:r>
            <a:r>
              <a:rPr lang="en-GB" b="1" dirty="0" err="1">
                <a:latin typeface="Courier New"/>
                <a:cs typeface="Courier New"/>
              </a:rPr>
              <a:t>sampler_t</a:t>
            </a:r>
            <a:endParaRPr lang="en-GB" b="1" dirty="0">
              <a:latin typeface="Courier New"/>
              <a:cs typeface="Courier New"/>
            </a:endParaRPr>
          </a:p>
        </p:txBody>
      </p:sp>
      <p:sp>
        <p:nvSpPr>
          <p:cNvPr id="2" name="Slide Number Placeholder 1">
            <a:extLst>
              <a:ext uri="{FF2B5EF4-FFF2-40B4-BE49-F238E27FC236}">
                <a16:creationId xmlns:a16="http://schemas.microsoft.com/office/drawing/2014/main" id="{D149E957-CC55-4F46-9A4F-A46B96C473B1}"/>
              </a:ext>
            </a:extLst>
          </p:cNvPr>
          <p:cNvSpPr>
            <a:spLocks noGrp="1"/>
          </p:cNvSpPr>
          <p:nvPr>
            <p:ph type="sldNum" sz="quarter" idx="12"/>
          </p:nvPr>
        </p:nvSpPr>
        <p:spPr/>
        <p:txBody>
          <a:bodyPr/>
          <a:lstStyle/>
          <a:p>
            <a:fld id="{10338BC4-165C-45BE-83FF-C9C7D8E962C5}" type="slidenum">
              <a:rPr lang="en-GB" smtClean="0"/>
              <a:pPr/>
              <a:t>98</a:t>
            </a:fld>
            <a:endParaRPr lang="en-GB"/>
          </a:p>
        </p:txBody>
      </p:sp>
    </p:spTree>
    <p:extLst>
      <p:ext uri="{BB962C8B-B14F-4D97-AF65-F5344CB8AC3E}">
        <p14:creationId xmlns:p14="http://schemas.microsoft.com/office/powerpoint/2010/main" val="24815855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a:bodyPr>
          <a:lstStyle/>
          <a:p>
            <a:r>
              <a:rPr lang="en-GB" dirty="0"/>
              <a:t>Built-in functions — </a:t>
            </a:r>
            <a:r>
              <a:rPr lang="en-GB" b="1" i="1" dirty="0">
                <a:solidFill>
                  <a:schemeClr val="accent2"/>
                </a:solidFill>
              </a:rPr>
              <a:t>mandatory</a:t>
            </a:r>
          </a:p>
          <a:p>
            <a:pPr lvl="1"/>
            <a:r>
              <a:rPr lang="en-GB" dirty="0"/>
              <a:t>Work-Item functions, </a:t>
            </a:r>
            <a:r>
              <a:rPr lang="en-GB" b="1" u="sng" dirty="0" err="1"/>
              <a:t>math.h</a:t>
            </a:r>
            <a:r>
              <a:rPr lang="en-GB" dirty="0"/>
              <a:t>, read/write images</a:t>
            </a:r>
          </a:p>
          <a:p>
            <a:pPr lvl="1"/>
            <a:r>
              <a:rPr lang="en-GB" dirty="0"/>
              <a:t>Relational, geometric functions, synchronization functions</a:t>
            </a:r>
          </a:p>
          <a:p>
            <a:pPr lvl="1"/>
            <a:r>
              <a:rPr lang="en-GB" dirty="0" err="1"/>
              <a:t>printf</a:t>
            </a:r>
            <a:r>
              <a:rPr lang="en-GB" dirty="0"/>
              <a:t> (OpenCL v1.2 or later)</a:t>
            </a:r>
          </a:p>
          <a:p>
            <a:r>
              <a:rPr lang="en-GB" dirty="0"/>
              <a:t>Built-in functions — </a:t>
            </a:r>
            <a:r>
              <a:rPr lang="en-GB" b="1" i="1" dirty="0">
                <a:solidFill>
                  <a:schemeClr val="accent4"/>
                </a:solidFill>
              </a:rPr>
              <a:t>optional</a:t>
            </a:r>
            <a:r>
              <a:rPr lang="en-GB" dirty="0">
                <a:solidFill>
                  <a:schemeClr val="accent4"/>
                </a:solidFill>
              </a:rPr>
              <a:t> </a:t>
            </a:r>
            <a:r>
              <a:rPr lang="en-GB" b="1" i="1" dirty="0">
                <a:solidFill>
                  <a:schemeClr val="accent4"/>
                </a:solidFill>
              </a:rPr>
              <a:t>“extensions”</a:t>
            </a:r>
          </a:p>
          <a:p>
            <a:pPr lvl="1"/>
            <a:r>
              <a:rPr lang="en-GB" dirty="0"/>
              <a:t>Double precision, atomics to global and local memory</a:t>
            </a:r>
          </a:p>
          <a:p>
            <a:pPr lvl="1"/>
            <a:r>
              <a:rPr lang="en-GB" dirty="0"/>
              <a:t>Selection of rounding modes, writes to image3d_t surface</a:t>
            </a:r>
          </a:p>
          <a:p>
            <a:endParaRPr lang="en-GB" dirty="0"/>
          </a:p>
        </p:txBody>
      </p:sp>
      <p:sp>
        <p:nvSpPr>
          <p:cNvPr id="2" name="Slide Number Placeholder 1">
            <a:extLst>
              <a:ext uri="{FF2B5EF4-FFF2-40B4-BE49-F238E27FC236}">
                <a16:creationId xmlns:a16="http://schemas.microsoft.com/office/drawing/2014/main" id="{1E1A20DF-853E-9346-B8E9-AD4F8C3C46F9}"/>
              </a:ext>
            </a:extLst>
          </p:cNvPr>
          <p:cNvSpPr>
            <a:spLocks noGrp="1"/>
          </p:cNvSpPr>
          <p:nvPr>
            <p:ph type="sldNum" sz="quarter" idx="12"/>
          </p:nvPr>
        </p:nvSpPr>
        <p:spPr/>
        <p:txBody>
          <a:bodyPr/>
          <a:lstStyle/>
          <a:p>
            <a:fld id="{10338BC4-165C-45BE-83FF-C9C7D8E962C5}" type="slidenum">
              <a:rPr lang="en-GB" smtClean="0"/>
              <a:pPr/>
              <a:t>99</a:t>
            </a:fld>
            <a:endParaRPr lang="en-GB"/>
          </a:p>
        </p:txBody>
      </p:sp>
    </p:spTree>
    <p:extLst>
      <p:ext uri="{BB962C8B-B14F-4D97-AF65-F5344CB8AC3E}">
        <p14:creationId xmlns:p14="http://schemas.microsoft.com/office/powerpoint/2010/main" val="6939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up)">
                                      <p:cBhvr>
                                        <p:cTn id="10" dur="500"/>
                                        <p:tgtEl>
                                          <p:spTgt spid="5">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41540</TotalTime>
  <Words>18248</Words>
  <Application>Microsoft Macintosh PowerPoint</Application>
  <PresentationFormat>On-screen Show (4:3)</PresentationFormat>
  <Paragraphs>2693</Paragraphs>
  <Slides>159</Slides>
  <Notes>31</Notes>
  <HiddenSlides>26</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159</vt:i4>
      </vt:variant>
    </vt:vector>
  </HeadingPairs>
  <TitlesOfParts>
    <vt:vector size="182" baseType="lpstr">
      <vt:lpstr>MS PGothic</vt:lpstr>
      <vt:lpstr>MS PGothic</vt:lpstr>
      <vt:lpstr>ヒラギノ角ゴ ProN W3</vt:lpstr>
      <vt:lpstr>Arial</vt:lpstr>
      <vt:lpstr>Arial Black</vt:lpstr>
      <vt:lpstr>Arial Narrow</vt:lpstr>
      <vt:lpstr>Calibri</vt:lpstr>
      <vt:lpstr>Courier</vt:lpstr>
      <vt:lpstr>Courier New</vt:lpstr>
      <vt:lpstr>Courier New Bold</vt:lpstr>
      <vt:lpstr>Letter Gothic Std</vt:lpstr>
      <vt:lpstr>Monaco</vt:lpstr>
      <vt:lpstr>Myriad Set Bold</vt:lpstr>
      <vt:lpstr>Myriad Set Semibold</vt:lpstr>
      <vt:lpstr>Myriad Set Text</vt:lpstr>
      <vt:lpstr>Myriad Set TextItalic</vt:lpstr>
      <vt:lpstr>Tahoma</vt:lpstr>
      <vt:lpstr>Times</vt:lpstr>
      <vt:lpstr>Trebuchet MS</vt:lpstr>
      <vt:lpstr>Verdana</vt:lpstr>
      <vt:lpstr>Wingdings</vt:lpstr>
      <vt:lpstr>KITE_OpenCL_Code</vt:lpstr>
      <vt:lpstr>KITE_OpenCL</vt:lpstr>
      <vt:lpstr>Hands On OpenCLTM</vt:lpstr>
      <vt:lpstr>Prof Simon McIntosh-Smith</vt:lpstr>
      <vt:lpstr>Dr James Price</vt:lpstr>
      <vt:lpstr>Dr Tom Deakin</vt:lpstr>
      <vt:lpstr>Course materials (CC-BY)</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2.2 Released November 2017</vt:lpstr>
      <vt:lpstr>OpenCL: From cell phone to supercomputer</vt:lpstr>
      <vt:lpstr>OpenCL Platform Model</vt:lpstr>
      <vt:lpstr>OpenCL Platform Example (One node, two CPU sockets, two GPUs)</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PowerPoint Presentation</vt:lpstr>
      <vt:lpstr>Using Isambard (1/2)</vt:lpstr>
      <vt:lpstr>Using Isambard (2/2)</vt:lpstr>
      <vt:lpstr>Exercise: Platform Information</vt:lpstr>
      <vt:lpstr>Exercise: Platform Information</vt:lpstr>
      <vt:lpstr>Exercise: Platform Information</vt:lpstr>
      <vt:lpstr>Example: vector addition</vt:lpstr>
      <vt:lpstr>Vector Addition – C function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Conventions for naming buffers</vt:lpstr>
      <vt:lpstr>3. Setup Memory Objects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Running the Vadd kernel</vt:lpstr>
      <vt:lpstr>Exercise: modifying an OpenCL program</vt:lpstr>
      <vt:lpstr>Overview of OpenCL APIs</vt:lpstr>
      <vt:lpstr>Host programs can be verbose</vt:lpstr>
      <vt:lpstr>The C++ Interface</vt:lpstr>
      <vt:lpstr>The OpenCL C++ API ref card</vt:lpstr>
      <vt:lpstr>1. Create a context and queue</vt:lpstr>
      <vt:lpstr>2. Create and Build the program</vt:lpstr>
      <vt:lpstr>Compiler error messages</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Work-Item Synchronization</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using private memory</vt:lpstr>
      <vt:lpstr>Optimizing matrix multiplication</vt:lpstr>
      <vt:lpstr>Row of C per work-item, A row private, B columns local</vt:lpstr>
      <vt:lpstr>Matrix multiplication host program (C++ API)</vt:lpstr>
      <vt:lpstr>Matrix multiplication performance</vt:lpstr>
      <vt:lpstr>Exercise: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vt:lpstr>
      <vt:lpstr>Matrix multiplication performance (CPU)</vt:lpstr>
      <vt:lpstr>Exercise: blocked matrix multiply</vt:lpstr>
      <vt:lpstr>Synchronization in OpenCL</vt:lpstr>
      <vt:lpstr>Consider N-dimensional domain of work-items</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Tom Deakin</cp:lastModifiedBy>
  <cp:revision>1365</cp:revision>
  <dcterms:created xsi:type="dcterms:W3CDTF">2013-06-29T14:06:29Z</dcterms:created>
  <dcterms:modified xsi:type="dcterms:W3CDTF">2018-11-27T09:30:01Z</dcterms:modified>
</cp:coreProperties>
</file>